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sldIdLst>
    <p:sldId id="269" r:id="rId2"/>
    <p:sldId id="260" r:id="rId3"/>
    <p:sldId id="299" r:id="rId4"/>
    <p:sldId id="271" r:id="rId5"/>
    <p:sldId id="272" r:id="rId6"/>
    <p:sldId id="273" r:id="rId7"/>
    <p:sldId id="264" r:id="rId8"/>
    <p:sldId id="262" r:id="rId9"/>
    <p:sldId id="266" r:id="rId10"/>
    <p:sldId id="286" r:id="rId11"/>
    <p:sldId id="287" r:id="rId12"/>
    <p:sldId id="292" r:id="rId13"/>
    <p:sldId id="291" r:id="rId14"/>
    <p:sldId id="293" r:id="rId15"/>
    <p:sldId id="288" r:id="rId16"/>
    <p:sldId id="294" r:id="rId17"/>
    <p:sldId id="295" r:id="rId18"/>
    <p:sldId id="296" r:id="rId19"/>
    <p:sldId id="297" r:id="rId20"/>
    <p:sldId id="282" r:id="rId21"/>
    <p:sldId id="283" r:id="rId22"/>
    <p:sldId id="284" r:id="rId23"/>
    <p:sldId id="275" r:id="rId24"/>
    <p:sldId id="290" r:id="rId25"/>
    <p:sldId id="276" r:id="rId26"/>
    <p:sldId id="277" r:id="rId27"/>
    <p:sldId id="278" r:id="rId28"/>
    <p:sldId id="289" r:id="rId29"/>
    <p:sldId id="281" r:id="rId30"/>
    <p:sldId id="298" r:id="rId31"/>
    <p:sldId id="285" r:id="rId32"/>
  </p:sldIdLst>
  <p:sldSz cx="12192000" cy="6858000"/>
  <p:notesSz cx="7104063"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page" id="{BC394068-F97A-44D6-A9C1-7DABA088F997}">
          <p14:sldIdLst>
            <p14:sldId id="269"/>
          </p14:sldIdLst>
        </p14:section>
        <p14:section name="Introduction" id="{6B209F51-7803-488E-9656-F11B806BD7FB}">
          <p14:sldIdLst>
            <p14:sldId id="260"/>
            <p14:sldId id="299"/>
            <p14:sldId id="271"/>
            <p14:sldId id="272"/>
          </p14:sldIdLst>
        </p14:section>
        <p14:section name="Data quality" id="{2D5F8B3F-BEBA-496E-AA55-A34A4772D207}">
          <p14:sldIdLst>
            <p14:sldId id="273"/>
            <p14:sldId id="264"/>
            <p14:sldId id="262"/>
          </p14:sldIdLst>
        </p14:section>
        <p14:section name="Audio Detection" id="{A7B234B2-31AE-4608-8205-3CF07650CC26}">
          <p14:sldIdLst>
            <p14:sldId id="266"/>
            <p14:sldId id="286"/>
            <p14:sldId id="287"/>
            <p14:sldId id="292"/>
            <p14:sldId id="291"/>
            <p14:sldId id="293"/>
            <p14:sldId id="288"/>
            <p14:sldId id="294"/>
            <p14:sldId id="295"/>
            <p14:sldId id="296"/>
            <p14:sldId id="297"/>
          </p14:sldIdLst>
        </p14:section>
        <p14:section name="Conclusion" id="{7E5B115D-C0BD-4621-B41C-DE9A63730D11}">
          <p14:sldIdLst>
            <p14:sldId id="282"/>
            <p14:sldId id="283"/>
            <p14:sldId id="284"/>
          </p14:sldIdLst>
        </p14:section>
        <p14:section name="Bonus" id="{94364E4B-F50E-48F9-98D9-292E6125F1F2}">
          <p14:sldIdLst>
            <p14:sldId id="275"/>
            <p14:sldId id="290"/>
            <p14:sldId id="276"/>
            <p14:sldId id="277"/>
            <p14:sldId id="278"/>
            <p14:sldId id="289"/>
            <p14:sldId id="281"/>
            <p14:sldId id="298"/>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1FF"/>
    <a:srgbClr val="D2D0D0"/>
    <a:srgbClr val="0000E6"/>
    <a:srgbClr val="8989FF"/>
    <a:srgbClr val="9B9BFF"/>
    <a:srgbClr val="F8F8F8"/>
    <a:srgbClr val="000074"/>
    <a:srgbClr val="E3E1EB"/>
    <a:srgbClr val="FDFDFD"/>
    <a:srgbClr val="0000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12" autoAdjust="0"/>
    <p:restoredTop sz="66090" autoAdjust="0"/>
  </p:normalViewPr>
  <p:slideViewPr>
    <p:cSldViewPr snapToGrid="0">
      <p:cViewPr varScale="1">
        <p:scale>
          <a:sx n="47" d="100"/>
          <a:sy n="47" d="100"/>
        </p:scale>
        <p:origin x="15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GB"/>
          </a:p>
        </p:txBody>
      </p:sp>
      <p:sp>
        <p:nvSpPr>
          <p:cNvPr id="3" name="Espace réservé de la date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2549710D-D980-4ADD-8758-346F39E89AA2}" type="datetimeFigureOut">
              <a:rPr lang="en-GB" smtClean="0"/>
              <a:t>04/02/2021</a:t>
            </a:fld>
            <a:endParaRPr lang="en-GB"/>
          </a:p>
        </p:txBody>
      </p:sp>
      <p:sp>
        <p:nvSpPr>
          <p:cNvPr id="4" name="Espace réservé de l'image des diapositives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GB"/>
          </a:p>
        </p:txBody>
      </p:sp>
      <p:sp>
        <p:nvSpPr>
          <p:cNvPr id="5" name="Espace réservé des not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GB"/>
          </a:p>
        </p:txBody>
      </p:sp>
      <p:sp>
        <p:nvSpPr>
          <p:cNvPr id="7" name="Espace réservé du numéro de diapositiv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79A7ECB4-C604-4C88-9799-10B681FC9196}" type="slidenum">
              <a:rPr lang="en-GB" smtClean="0"/>
              <a:t>‹N°›</a:t>
            </a:fld>
            <a:endParaRPr lang="en-GB"/>
          </a:p>
        </p:txBody>
      </p:sp>
    </p:spTree>
    <p:extLst>
      <p:ext uri="{BB962C8B-B14F-4D97-AF65-F5344CB8AC3E}">
        <p14:creationId xmlns:p14="http://schemas.microsoft.com/office/powerpoint/2010/main" val="1756770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90752"/>
            <a:r>
              <a:rPr lang="fr-FR" sz="2000" dirty="0">
                <a:latin typeface="Calibri" panose="020F0502020204030204" pitchFamily="34" charset="0"/>
                <a:ea typeface="Calibri" panose="020F0502020204030204" pitchFamily="34" charset="0"/>
                <a:cs typeface="Times New Roman" panose="02020603050405020304" pitchFamily="18" charset="0"/>
              </a:rPr>
              <a:t>On va vous présenter notre travail sur le projet de données acoustiques de chats, encadré par Amandine </a:t>
            </a:r>
            <a:r>
              <a:rPr lang="fr-FR" sz="2000" dirty="0" err="1">
                <a:latin typeface="Calibri" panose="020F0502020204030204" pitchFamily="34" charset="0"/>
                <a:ea typeface="Calibri" panose="020F0502020204030204" pitchFamily="34" charset="0"/>
                <a:cs typeface="Times New Roman" panose="02020603050405020304" pitchFamily="18" charset="0"/>
              </a:rPr>
              <a:t>Schmutz</a:t>
            </a:r>
            <a:r>
              <a:rPr lang="fr-FR" sz="2000" dirty="0">
                <a:latin typeface="Calibri" panose="020F0502020204030204" pitchFamily="34" charset="0"/>
                <a:ea typeface="Calibri" panose="020F0502020204030204" pitchFamily="34" charset="0"/>
                <a:cs typeface="Times New Roman" panose="02020603050405020304" pitchFamily="18" charset="0"/>
              </a:rPr>
              <a:t> de MARS et François Husson d’</a:t>
            </a:r>
            <a:r>
              <a:rPr lang="fr-FR" sz="2000" dirty="0" err="1">
                <a:latin typeface="Calibri" panose="020F0502020204030204" pitchFamily="34" charset="0"/>
                <a:ea typeface="Calibri" panose="020F0502020204030204" pitchFamily="34" charset="0"/>
                <a:cs typeface="Times New Roman" panose="02020603050405020304" pitchFamily="18" charset="0"/>
              </a:rPr>
              <a:t>Agrocampus</a:t>
            </a:r>
            <a:r>
              <a:rPr lang="fr-FR" sz="2000" dirty="0">
                <a:latin typeface="Calibri" panose="020F0502020204030204" pitchFamily="34" charset="0"/>
                <a:ea typeface="Calibri" panose="020F0502020204030204" pitchFamily="34" charset="0"/>
                <a:cs typeface="Times New Roman" panose="02020603050405020304" pitchFamily="18" charset="0"/>
              </a:rPr>
              <a:t>.</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a:t>
            </a:fld>
            <a:endParaRPr lang="en-GB"/>
          </a:p>
        </p:txBody>
      </p:sp>
    </p:spTree>
    <p:extLst>
      <p:ext uri="{BB962C8B-B14F-4D97-AF65-F5344CB8AC3E}">
        <p14:creationId xmlns:p14="http://schemas.microsoft.com/office/powerpoint/2010/main" val="551357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Vous pouvez voir ici certaines des données du nouveau jeu par rapport à celles de Mars.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Les 3 enregistrements ici ont 2 crocs. Ils ne se voient pas du tout sur l’enregistrement de mars, par contre sur ceux du nouveau jeu on peut dans un cas les voir très clairement, c’est un peu le signal idéal, et dans l’autre c’est moins évident car même avec le nouveau protocole cela ne garantit pas d’avoir des signaux toujours parfaits, notamment au niveau des inconvénients que j’ai évoqués précédemment.</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Mais même avec les nouvelles données les mastications restent difficiles à discerner, c’est pourquoi on a choisi de se concentrer d’abord sur les crocs, et on a dons étiqueté les données seulement par rapport aux crocs.</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10</a:t>
            </a:fld>
            <a:endParaRPr lang="en-GB"/>
          </a:p>
        </p:txBody>
      </p:sp>
    </p:spTree>
    <p:extLst>
      <p:ext uri="{BB962C8B-B14F-4D97-AF65-F5344CB8AC3E}">
        <p14:creationId xmlns:p14="http://schemas.microsoft.com/office/powerpoint/2010/main" val="4042606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90752"/>
            <a:r>
              <a:rPr lang="fr-FR" sz="2000" dirty="0">
                <a:latin typeface="Calibri" panose="020F0502020204030204" pitchFamily="34" charset="0"/>
                <a:ea typeface="Calibri" panose="020F0502020204030204" pitchFamily="34" charset="0"/>
                <a:cs typeface="Times New Roman" panose="02020603050405020304" pitchFamily="18" charset="0"/>
              </a:rPr>
              <a:t>La 1</a:t>
            </a:r>
            <a:r>
              <a:rPr lang="fr-FR" sz="2000" baseline="30000" dirty="0">
                <a:latin typeface="Calibri" panose="020F0502020204030204" pitchFamily="34" charset="0"/>
                <a:ea typeface="Calibri" panose="020F0502020204030204" pitchFamily="34" charset="0"/>
                <a:cs typeface="Times New Roman" panose="02020603050405020304" pitchFamily="18" charset="0"/>
              </a:rPr>
              <a:t>ère</a:t>
            </a:r>
            <a:r>
              <a:rPr lang="fr-FR" sz="2000" dirty="0">
                <a:latin typeface="Calibri" panose="020F0502020204030204" pitchFamily="34" charset="0"/>
                <a:ea typeface="Calibri" panose="020F0502020204030204" pitchFamily="34" charset="0"/>
                <a:cs typeface="Times New Roman" panose="02020603050405020304" pitchFamily="18" charset="0"/>
              </a:rPr>
              <a:t> méthode que l’on a mise en place pour le comptage d’événements (crocs) utilise l’amplitude des signaux. Donc on prend un enregistrement initial, on le normalise, et on utilise ensuite 2 seuils. Tout d’abord un seuil d’amplitude pour sélectionner les points au-dessus de ce seuil en valeur absolue, par exemple avec un seuil de 0.4 on sélectionne les points supérieurs à 0.4 et inférieurs à -0.4. Après avoir fait cette sélection on utilise un seuil de distance entre 2 pics, cad qu’on étudie la distance entre chaque point sélectionné et le suivant, et avec le seuil on décide si ils appartiennent au même pic ou non. A partir de ces résultats on peut compter le nombre de pics.</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11</a:t>
            </a:fld>
            <a:endParaRPr lang="en-GB"/>
          </a:p>
        </p:txBody>
      </p:sp>
    </p:spTree>
    <p:extLst>
      <p:ext uri="{BB962C8B-B14F-4D97-AF65-F5344CB8AC3E}">
        <p14:creationId xmlns:p14="http://schemas.microsoft.com/office/powerpoint/2010/main" val="4218443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On a là le graphe qui montre les résultats de cette méthode. Donc pour 100 enregistrements on a prédit le nombre de crocs avec la méthode d’amplitude et on compare ces résultats avec ce qu’on avait compté à la main sur les enregistrements et vidéos. On voit que les points suivent plutôt la bissectrice, on a tracé la densité car les valeurs prédites sont des entiers donc il fallait se rendre compte de la superposition des points. Pour choisir les paramètres de seuils on a minimisé le MSE,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mean</a:t>
            </a:r>
            <a:r>
              <a:rPr lang="fr-FR" sz="1800" dirty="0">
                <a:effectLst/>
                <a:latin typeface="Calibri" panose="020F0502020204030204" pitchFamily="34" charset="0"/>
                <a:ea typeface="Calibri" panose="020F0502020204030204" pitchFamily="34" charset="0"/>
                <a:cs typeface="Times New Roman" panose="02020603050405020304" pitchFamily="18" charset="0"/>
              </a:rPr>
              <a:t> square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error</a:t>
            </a:r>
            <a:r>
              <a:rPr lang="fr-FR" sz="1800" dirty="0">
                <a:effectLst/>
                <a:latin typeface="Calibri" panose="020F0502020204030204" pitchFamily="34" charset="0"/>
                <a:ea typeface="Calibri" panose="020F0502020204030204" pitchFamily="34" charset="0"/>
                <a:cs typeface="Times New Roman" panose="02020603050405020304" pitchFamily="18" charset="0"/>
              </a:rPr>
              <a:t>, qui est ici de 2.52, ce qui correspond à une erreur de prédiction d’environ 1.6 croc pour des enregistrements qui possèdent entre 0 et 11 crocs. On obtenait de meilleurs résultats (MSE = 0.85) lorsqu’on ne prenait pas d’enregistrements avec 0 crocs, mais cela n’était pas très pertinent sachant que dans l’automatisation de la tâche on ne sait pas à l’avance si l’enregistrement possède des crocs ou non. On a donc essayé de trouver une autre méthode pour améliorer notre qualité de prédiction, en utilisant plus de caractéristiques que l’amplitude du signal.</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12</a:t>
            </a:fld>
            <a:endParaRPr lang="en-GB"/>
          </a:p>
        </p:txBody>
      </p:sp>
    </p:spTree>
    <p:extLst>
      <p:ext uri="{BB962C8B-B14F-4D97-AF65-F5344CB8AC3E}">
        <p14:creationId xmlns:p14="http://schemas.microsoft.com/office/powerpoint/2010/main" val="2955191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13</a:t>
            </a:fld>
            <a:endParaRPr lang="en-GB"/>
          </a:p>
        </p:txBody>
      </p:sp>
    </p:spTree>
    <p:extLst>
      <p:ext uri="{BB962C8B-B14F-4D97-AF65-F5344CB8AC3E}">
        <p14:creationId xmlns:p14="http://schemas.microsoft.com/office/powerpoint/2010/main" val="2427325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14</a:t>
            </a:fld>
            <a:endParaRPr lang="en-GB"/>
          </a:p>
        </p:txBody>
      </p:sp>
    </p:spTree>
    <p:extLst>
      <p:ext uri="{BB962C8B-B14F-4D97-AF65-F5344CB8AC3E}">
        <p14:creationId xmlns:p14="http://schemas.microsoft.com/office/powerpoint/2010/main" val="3505517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15</a:t>
            </a:fld>
            <a:endParaRPr lang="en-GB"/>
          </a:p>
        </p:txBody>
      </p:sp>
    </p:spTree>
    <p:extLst>
      <p:ext uri="{BB962C8B-B14F-4D97-AF65-F5344CB8AC3E}">
        <p14:creationId xmlns:p14="http://schemas.microsoft.com/office/powerpoint/2010/main" val="2037074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Dire clairement que le modèle est entrainé et testé puis exporter et utilisé dans cette nouvelle étape</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16</a:t>
            </a:fld>
            <a:endParaRPr lang="en-GB"/>
          </a:p>
        </p:txBody>
      </p:sp>
    </p:spTree>
    <p:extLst>
      <p:ext uri="{BB962C8B-B14F-4D97-AF65-F5344CB8AC3E}">
        <p14:creationId xmlns:p14="http://schemas.microsoft.com/office/powerpoint/2010/main" val="412212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17</a:t>
            </a:fld>
            <a:endParaRPr lang="en-GB"/>
          </a:p>
        </p:txBody>
      </p:sp>
    </p:spTree>
    <p:extLst>
      <p:ext uri="{BB962C8B-B14F-4D97-AF65-F5344CB8AC3E}">
        <p14:creationId xmlns:p14="http://schemas.microsoft.com/office/powerpoint/2010/main" val="1632916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noProof="0" dirty="0">
                <a:latin typeface="Calibri" panose="020F0502020204030204" pitchFamily="34" charset="0"/>
                <a:ea typeface="Calibri" panose="020F0502020204030204" pitchFamily="34" charset="0"/>
                <a:cs typeface="Times New Roman" panose="02020603050405020304" pitchFamily="18" charset="0"/>
              </a:rPr>
              <a:t>Avec les prédictions du modèle de machine </a:t>
            </a:r>
            <a:r>
              <a:rPr lang="fr-FR" sz="2000" noProof="0" dirty="0" err="1">
                <a:latin typeface="Calibri" panose="020F0502020204030204" pitchFamily="34" charset="0"/>
                <a:ea typeface="Calibri" panose="020F0502020204030204" pitchFamily="34" charset="0"/>
                <a:cs typeface="Times New Roman" panose="02020603050405020304" pitchFamily="18" charset="0"/>
              </a:rPr>
              <a:t>learning</a:t>
            </a:r>
            <a:r>
              <a:rPr lang="fr-FR" sz="2000" noProof="0" dirty="0">
                <a:latin typeface="Calibri" panose="020F0502020204030204" pitchFamily="34" charset="0"/>
                <a:ea typeface="Calibri" panose="020F0502020204030204" pitchFamily="34" charset="0"/>
                <a:cs typeface="Times New Roman" panose="02020603050405020304" pitchFamily="18" charset="0"/>
              </a:rPr>
              <a:t> on peut donc obtenir un profil de probabilités d’être un événement par enregistrement analysé. On peut l’observer ici, et c’est une courbe avec des pics, comme la courbe d’amplitude donc on peut mettre en place sur ce résultat le même genre de méthode que ce que l’on a utilisé pour l’amplitude. On cherche donc à sélectionner les probabilités les plus hautes, donc de points supposés appartenir à des crocs puis décider si les points sélectionnés appartiennent au même croc que leurs voisins par un seuil de distance (en temps) entre chaque. On effectue ainsi le comptage de pics distincts.</a:t>
            </a:r>
          </a:p>
          <a:p>
            <a:pPr>
              <a:lnSpc>
                <a:spcPct val="107000"/>
              </a:lnSpc>
              <a:spcAft>
                <a:spcPts val="867"/>
              </a:spcAft>
            </a:pPr>
            <a:r>
              <a:rPr lang="fr-FR" sz="2000" noProof="0" dirty="0">
                <a:latin typeface="Calibri" panose="020F0502020204030204" pitchFamily="34" charset="0"/>
                <a:ea typeface="Calibri" panose="020F0502020204030204" pitchFamily="34" charset="0"/>
                <a:cs typeface="Times New Roman" panose="02020603050405020304" pitchFamily="18" charset="0"/>
              </a:rPr>
              <a:t>Cependant, on peut remarquer en regardant en parallèle le profil de probabilités et la courbe d’amplitude que l’on n’a pas de correspondance très claire. </a:t>
            </a:r>
          </a:p>
          <a:p>
            <a:pPr>
              <a:lnSpc>
                <a:spcPct val="107000"/>
              </a:lnSpc>
              <a:spcAft>
                <a:spcPts val="867"/>
              </a:spcAf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US" sz="2000" dirty="0">
                <a:latin typeface="Calibri" panose="020F0502020204030204" pitchFamily="34" charset="0"/>
                <a:ea typeface="Calibri" panose="020F0502020204030204" pitchFamily="34" charset="0"/>
                <a:cs typeface="Times New Roman" panose="02020603050405020304" pitchFamily="18" charset="0"/>
              </a:rPr>
              <a:t>As Audrey just mentioned, the use of the machine learning model gives us a vector of probability of being an event or not. You can see here the graph of the probability of belonging to an event (a break) for each point of the recording.</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US" sz="2000" dirty="0">
                <a:latin typeface="Calibri" panose="020F0502020204030204" pitchFamily="34" charset="0"/>
                <a:ea typeface="Calibri" panose="020F0502020204030204" pitchFamily="34" charset="0"/>
                <a:cs typeface="Times New Roman" panose="02020603050405020304" pitchFamily="18" charset="0"/>
              </a:rPr>
              <a:t>Then we apply quite the same method than with the amplitude, so we use a probability threshold to select points of interest, and then we use a time threshold, which is a distance between 2 peaks, to count the peaks.</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US" sz="2000" dirty="0">
                <a:latin typeface="Calibri" panose="020F0502020204030204" pitchFamily="34" charset="0"/>
                <a:ea typeface="Calibri" panose="020F0502020204030204" pitchFamily="34" charset="0"/>
                <a:cs typeface="Times New Roman" panose="02020603050405020304" pitchFamily="18" charset="0"/>
              </a:rPr>
              <a:t>The graph below is the corresponding amplitude of the signa, but as you can see the correspondence is not very clear. </a:t>
            </a:r>
            <a:r>
              <a:rPr lang="fr-FR" sz="2000" dirty="0" err="1">
                <a:latin typeface="Calibri" panose="020F0502020204030204" pitchFamily="34" charset="0"/>
                <a:ea typeface="Calibri" panose="020F0502020204030204" pitchFamily="34" charset="0"/>
                <a:cs typeface="Times New Roman" panose="02020603050405020304" pitchFamily="18" charset="0"/>
              </a:rPr>
              <a:t>Therefore</a:t>
            </a:r>
            <a:r>
              <a:rPr lang="fr-FR" sz="2000" dirty="0">
                <a:latin typeface="Calibri" panose="020F0502020204030204" pitchFamily="34" charset="0"/>
                <a:ea typeface="Calibri" panose="020F0502020204030204" pitchFamily="34" charset="0"/>
                <a:cs typeface="Times New Roman" panose="02020603050405020304" pitchFamily="18" charset="0"/>
              </a:rPr>
              <a:t> </a:t>
            </a:r>
            <a:r>
              <a:rPr lang="fr-FR" sz="2000" dirty="0" err="1">
                <a:latin typeface="Calibri" panose="020F0502020204030204" pitchFamily="34" charset="0"/>
                <a:ea typeface="Calibri" panose="020F0502020204030204" pitchFamily="34" charset="0"/>
                <a:cs typeface="Times New Roman" panose="02020603050405020304" pitchFamily="18" charset="0"/>
              </a:rPr>
              <a:t>we</a:t>
            </a:r>
            <a:r>
              <a:rPr lang="fr-FR" sz="2000" dirty="0">
                <a:latin typeface="Calibri" panose="020F0502020204030204" pitchFamily="34" charset="0"/>
                <a:ea typeface="Calibri" panose="020F0502020204030204" pitchFamily="34" charset="0"/>
                <a:cs typeface="Times New Roman" panose="02020603050405020304" pitchFamily="18" charset="0"/>
              </a:rPr>
              <a:t> </a:t>
            </a:r>
            <a:r>
              <a:rPr lang="fr-FR" sz="2000" dirty="0" err="1">
                <a:latin typeface="Calibri" panose="020F0502020204030204" pitchFamily="34" charset="0"/>
                <a:ea typeface="Calibri" panose="020F0502020204030204" pitchFamily="34" charset="0"/>
                <a:cs typeface="Times New Roman" panose="02020603050405020304" pitchFamily="18" charset="0"/>
              </a:rPr>
              <a:t>don’t</a:t>
            </a:r>
            <a:r>
              <a:rPr lang="fr-FR" sz="2000" dirty="0">
                <a:latin typeface="Calibri" panose="020F0502020204030204" pitchFamily="34" charset="0"/>
                <a:ea typeface="Calibri" panose="020F0502020204030204" pitchFamily="34" charset="0"/>
                <a:cs typeface="Times New Roman" panose="02020603050405020304" pitchFamily="18" charset="0"/>
              </a:rPr>
              <a:t> </a:t>
            </a:r>
            <a:r>
              <a:rPr lang="fr-FR" sz="2000" dirty="0" err="1">
                <a:latin typeface="Calibri" panose="020F0502020204030204" pitchFamily="34" charset="0"/>
                <a:ea typeface="Calibri" panose="020F0502020204030204" pitchFamily="34" charset="0"/>
                <a:cs typeface="Times New Roman" panose="02020603050405020304" pitchFamily="18" charset="0"/>
              </a:rPr>
              <a:t>really</a:t>
            </a:r>
            <a:r>
              <a:rPr lang="fr-FR" sz="2000" dirty="0">
                <a:latin typeface="Calibri" panose="020F0502020204030204" pitchFamily="34" charset="0"/>
                <a:ea typeface="Calibri" panose="020F0502020204030204" pitchFamily="34" charset="0"/>
                <a:cs typeface="Times New Roman" panose="02020603050405020304" pitchFamily="18" charset="0"/>
              </a:rPr>
              <a:t> </a:t>
            </a:r>
            <a:r>
              <a:rPr lang="fr-FR" sz="2000" dirty="0" err="1">
                <a:latin typeface="Calibri" panose="020F0502020204030204" pitchFamily="34" charset="0"/>
                <a:ea typeface="Calibri" panose="020F0502020204030204" pitchFamily="34" charset="0"/>
                <a:cs typeface="Times New Roman" panose="02020603050405020304" pitchFamily="18" charset="0"/>
              </a:rPr>
              <a:t>expect</a:t>
            </a:r>
            <a:r>
              <a:rPr lang="fr-FR" sz="2000" dirty="0">
                <a:latin typeface="Calibri" panose="020F0502020204030204" pitchFamily="34" charset="0"/>
                <a:ea typeface="Calibri" panose="020F0502020204030204" pitchFamily="34" charset="0"/>
                <a:cs typeface="Times New Roman" panose="02020603050405020304" pitchFamily="18" charset="0"/>
              </a:rPr>
              <a:t> </a:t>
            </a:r>
            <a:r>
              <a:rPr lang="fr-FR" sz="2000" dirty="0" err="1">
                <a:latin typeface="Calibri" panose="020F0502020204030204" pitchFamily="34" charset="0"/>
                <a:ea typeface="Calibri" panose="020F0502020204030204" pitchFamily="34" charset="0"/>
                <a:cs typeface="Times New Roman" panose="02020603050405020304" pitchFamily="18" charset="0"/>
              </a:rPr>
              <a:t>marvelous</a:t>
            </a:r>
            <a:r>
              <a:rPr lang="fr-FR" sz="2000" dirty="0">
                <a:latin typeface="Calibri" panose="020F0502020204030204" pitchFamily="34" charset="0"/>
                <a:ea typeface="Calibri" panose="020F0502020204030204" pitchFamily="34" charset="0"/>
                <a:cs typeface="Times New Roman" panose="02020603050405020304" pitchFamily="18" charset="0"/>
              </a:rPr>
              <a:t> </a:t>
            </a:r>
            <a:r>
              <a:rPr lang="fr-FR" sz="2000" dirty="0" err="1">
                <a:latin typeface="Calibri" panose="020F0502020204030204" pitchFamily="34" charset="0"/>
                <a:ea typeface="Calibri" panose="020F0502020204030204" pitchFamily="34" charset="0"/>
                <a:cs typeface="Times New Roman" panose="02020603050405020304" pitchFamily="18" charset="0"/>
              </a:rPr>
              <a:t>results</a:t>
            </a:r>
            <a:r>
              <a:rPr lang="fr-FR" sz="20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67"/>
              </a:spcAft>
            </a:pP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PAR ENREGISTREMENT UN PROFIL DE PROBA</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18</a:t>
            </a:fld>
            <a:endParaRPr lang="en-GB"/>
          </a:p>
        </p:txBody>
      </p:sp>
    </p:spTree>
    <p:extLst>
      <p:ext uri="{BB962C8B-B14F-4D97-AF65-F5344CB8AC3E}">
        <p14:creationId xmlns:p14="http://schemas.microsoft.com/office/powerpoint/2010/main" val="911936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90752"/>
            <a:r>
              <a:rPr lang="en-US" sz="2000" dirty="0">
                <a:latin typeface="Calibri" panose="020F0502020204030204" pitchFamily="34" charset="0"/>
                <a:ea typeface="Calibri" panose="020F0502020204030204" pitchFamily="34" charset="0"/>
                <a:cs typeface="Times New Roman" panose="02020603050405020304" pitchFamily="18" charset="0"/>
              </a:rPr>
              <a:t>So these are the results, the accuracy is smaller than with the amplitude method since it predicts with more or less 2.2 breaks. But this performance is maybe linked to the difference between the data we use to train and test the model, and the data we use to predict.</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19</a:t>
            </a:fld>
            <a:endParaRPr lang="en-GB"/>
          </a:p>
        </p:txBody>
      </p:sp>
    </p:spTree>
    <p:extLst>
      <p:ext uri="{BB962C8B-B14F-4D97-AF65-F5344CB8AC3E}">
        <p14:creationId xmlns:p14="http://schemas.microsoft.com/office/powerpoint/2010/main" val="1235598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est une entreprise mondiale composée de 4 filières : Mars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r>
              <a:rPr lang="fr-FR" sz="2000" dirty="0">
                <a:latin typeface="Calibri" panose="020F0502020204030204" pitchFamily="34" charset="0"/>
                <a:ea typeface="Calibri" panose="020F0502020204030204" pitchFamily="34" charset="0"/>
                <a:cs typeface="Times New Roman" panose="02020603050405020304" pitchFamily="18" charset="0"/>
              </a:rPr>
              <a:t> (santé, nutrition), Mars </a:t>
            </a:r>
            <a:r>
              <a:rPr lang="fr-FR" sz="2000" dirty="0" err="1">
                <a:latin typeface="Calibri" panose="020F0502020204030204" pitchFamily="34" charset="0"/>
                <a:ea typeface="Calibri" panose="020F0502020204030204" pitchFamily="34" charset="0"/>
                <a:cs typeface="Times New Roman" panose="02020603050405020304" pitchFamily="18" charset="0"/>
              </a:rPr>
              <a:t>Wigley</a:t>
            </a:r>
            <a:r>
              <a:rPr lang="fr-FR" sz="2000" dirty="0">
                <a:latin typeface="Calibri" panose="020F0502020204030204" pitchFamily="34" charset="0"/>
                <a:ea typeface="Calibri" panose="020F0502020204030204" pitchFamily="34" charset="0"/>
                <a:cs typeface="Times New Roman" panose="02020603050405020304" pitchFamily="18" charset="0"/>
              </a:rPr>
              <a:t> (barres chocolatées, chewing-gum, </a:t>
            </a:r>
            <a:r>
              <a:rPr lang="fr-FR" sz="2000" dirty="0" err="1">
                <a:latin typeface="Calibri" panose="020F0502020204030204" pitchFamily="34" charset="0"/>
                <a:ea typeface="Calibri" panose="020F0502020204030204" pitchFamily="34" charset="0"/>
                <a:cs typeface="Times New Roman" panose="02020603050405020304" pitchFamily="18" charset="0"/>
              </a:rPr>
              <a:t>etc</a:t>
            </a:r>
            <a:r>
              <a:rPr lang="fr-FR" sz="2000" dirty="0">
                <a:latin typeface="Calibri" panose="020F0502020204030204" pitchFamily="34" charset="0"/>
                <a:ea typeface="Calibri" panose="020F0502020204030204" pitchFamily="34" charset="0"/>
                <a:cs typeface="Times New Roman" panose="02020603050405020304" pitchFamily="18" charset="0"/>
              </a:rPr>
              <a:t>), Food (plats cuisinés, sauces..) et Edge (recherches pour allier santé et nutrition humaine).</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Notre commanditaire travaille dans la branche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r>
              <a:rPr lang="fr-FR" sz="2000" dirty="0">
                <a:latin typeface="Calibri" panose="020F0502020204030204" pitchFamily="34" charset="0"/>
                <a:ea typeface="Calibri" panose="020F0502020204030204" pitchFamily="34" charset="0"/>
                <a:cs typeface="Times New Roman" panose="02020603050405020304" pitchFamily="18" charset="0"/>
              </a:rPr>
              <a:t>, plus précisément au WALTHAM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r>
              <a:rPr lang="fr-FR" sz="2000" dirty="0">
                <a:latin typeface="Calibri" panose="020F0502020204030204" pitchFamily="34" charset="0"/>
                <a:ea typeface="Calibri" panose="020F0502020204030204" pitchFamily="34" charset="0"/>
                <a:cs typeface="Times New Roman" panose="02020603050405020304" pitchFamily="18" charset="0"/>
              </a:rPr>
              <a:t> Science Institute, qui se trouve au Royaume-Uni près de </a:t>
            </a:r>
            <a:r>
              <a:rPr lang="fr-FR" sz="2000" dirty="0" err="1">
                <a:latin typeface="Calibri" panose="020F0502020204030204" pitchFamily="34" charset="0"/>
                <a:ea typeface="Calibri" panose="020F0502020204030204" pitchFamily="34" charset="0"/>
                <a:cs typeface="Times New Roman" panose="02020603050405020304" pitchFamily="18" charset="0"/>
              </a:rPr>
              <a:t>Nottigham</a:t>
            </a:r>
            <a:r>
              <a:rPr lang="fr-FR" sz="2000" dirty="0">
                <a:latin typeface="Calibri" panose="020F0502020204030204" pitchFamily="34" charset="0"/>
                <a:ea typeface="Calibri" panose="020F0502020204030204" pitchFamily="34" charset="0"/>
                <a:cs typeface="Times New Roman" panose="02020603050405020304" pitchFamily="18" charset="0"/>
              </a:rPr>
              <a:t>, et est le centre de recherche et développement de Mars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r>
              <a:rPr lang="fr-FR" sz="2000" dirty="0">
                <a:latin typeface="Calibri" panose="020F0502020204030204" pitchFamily="34" charset="0"/>
                <a:ea typeface="Calibri" panose="020F0502020204030204" pitchFamily="34" charset="0"/>
                <a:cs typeface="Times New Roman" panose="02020603050405020304" pitchFamily="18" charset="0"/>
              </a:rPr>
              <a:t>, dont le but est de faire A BETTER WORLD FOR PETS.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Dans la nutrition, mars possède notamment beaucoup de marques de croquettes et friandises pour chiens et chats. Notre projet concerne les friandises pour chat. Une friandise n’est pas comme une croquette, c’est comme un bonbon donc les chats sont censés les manger une par une, maximum 10 par jours environ.</a:t>
            </a:r>
          </a:p>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a:t>
            </a:fld>
            <a:endParaRPr lang="en-GB"/>
          </a:p>
        </p:txBody>
      </p:sp>
    </p:spTree>
    <p:extLst>
      <p:ext uri="{BB962C8B-B14F-4D97-AF65-F5344CB8AC3E}">
        <p14:creationId xmlns:p14="http://schemas.microsoft.com/office/powerpoint/2010/main" val="2181277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20</a:t>
            </a:fld>
            <a:endParaRPr lang="en-GB"/>
          </a:p>
        </p:txBody>
      </p:sp>
    </p:spTree>
    <p:extLst>
      <p:ext uri="{BB962C8B-B14F-4D97-AF65-F5344CB8AC3E}">
        <p14:creationId xmlns:p14="http://schemas.microsoft.com/office/powerpoint/2010/main" val="2083068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21</a:t>
            </a:fld>
            <a:endParaRPr lang="en-GB"/>
          </a:p>
        </p:txBody>
      </p:sp>
    </p:spTree>
    <p:extLst>
      <p:ext uri="{BB962C8B-B14F-4D97-AF65-F5344CB8AC3E}">
        <p14:creationId xmlns:p14="http://schemas.microsoft.com/office/powerpoint/2010/main" val="621704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22</a:t>
            </a:fld>
            <a:endParaRPr lang="en-GB"/>
          </a:p>
        </p:txBody>
      </p:sp>
    </p:spTree>
    <p:extLst>
      <p:ext uri="{BB962C8B-B14F-4D97-AF65-F5344CB8AC3E}">
        <p14:creationId xmlns:p14="http://schemas.microsoft.com/office/powerpoint/2010/main" val="229780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23</a:t>
            </a:fld>
            <a:endParaRPr lang="en-GB" dirty="0"/>
          </a:p>
        </p:txBody>
      </p:sp>
    </p:spTree>
    <p:extLst>
      <p:ext uri="{BB962C8B-B14F-4D97-AF65-F5344CB8AC3E}">
        <p14:creationId xmlns:p14="http://schemas.microsoft.com/office/powerpoint/2010/main" val="2858058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ICA :</a:t>
            </a:r>
          </a:p>
          <a:p>
            <a:r>
              <a:rPr lang="fr-FR" dirty="0"/>
              <a:t>Idée : méthode de détection des sources </a:t>
            </a:r>
          </a:p>
          <a:p>
            <a:r>
              <a:rPr lang="fr-FR" dirty="0"/>
              <a:t>Problème : Il faut plusieurs enregistrement d’un même moment (ne s’applique à notre protocole) . Bien expliquer que le son doit provenir de plusieurs sources (chat = source, voix = source …)</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24</a:t>
            </a:fld>
            <a:endParaRPr lang="en-GB" dirty="0"/>
          </a:p>
        </p:txBody>
      </p:sp>
    </p:spTree>
    <p:extLst>
      <p:ext uri="{BB962C8B-B14F-4D97-AF65-F5344CB8AC3E}">
        <p14:creationId xmlns:p14="http://schemas.microsoft.com/office/powerpoint/2010/main" val="3633994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Analyse fonctionnelle : </a:t>
            </a:r>
          </a:p>
          <a:p>
            <a:r>
              <a:rPr lang="fr-FR" dirty="0"/>
              <a:t>Idée : Courbes d’amplitude sont considéré comme des fonctions, extraction d’une variable réponse quanti à partir d’une courbe</a:t>
            </a:r>
          </a:p>
          <a:p>
            <a:endParaRPr lang="fr-FR" dirty="0"/>
          </a:p>
          <a:p>
            <a:r>
              <a:rPr lang="en-US" sz="1300" b="1" dirty="0">
                <a:solidFill>
                  <a:srgbClr val="000000"/>
                </a:solidFill>
                <a:latin typeface="Calibri" panose="020F0502020204030204" pitchFamily="34" charset="0"/>
              </a:rPr>
              <a:t>WHAT : </a:t>
            </a:r>
            <a:r>
              <a:rPr lang="en-US" sz="1300" dirty="0">
                <a:solidFill>
                  <a:srgbClr val="000000"/>
                </a:solidFill>
                <a:latin typeface="Calibri" panose="020F0502020204030204" pitchFamily="34" charset="0"/>
              </a:rPr>
              <a:t>results for one of the methods in predicting number of breaks :</a:t>
            </a:r>
            <a:endParaRPr lang="en-US" dirty="0"/>
          </a:p>
          <a:p>
            <a:r>
              <a:rPr lang="en-US" sz="1300" dirty="0">
                <a:solidFill>
                  <a:srgbClr val="000000"/>
                </a:solidFill>
                <a:latin typeface="Calibri" panose="020F0502020204030204" pitchFamily="34" charset="0"/>
              </a:rPr>
              <a:t>not working,  model predicts between 1 and 2 no matter what the actual number of breaks is</a:t>
            </a:r>
            <a:endParaRPr lang="en-US" dirty="0"/>
          </a:p>
          <a:p>
            <a:r>
              <a:rPr lang="en-US" dirty="0"/>
              <a:t> </a:t>
            </a:r>
          </a:p>
          <a:p>
            <a:r>
              <a:rPr lang="en-US" sz="1300" dirty="0">
                <a:solidFill>
                  <a:srgbClr val="000000"/>
                </a:solidFill>
                <a:latin typeface="Calibri" panose="020F0502020204030204" pitchFamily="34" charset="0"/>
              </a:rPr>
              <a:t>Same kind of results for all the methods and parameters</a:t>
            </a:r>
          </a:p>
          <a:p>
            <a:endParaRPr lang="en-US" sz="1300" dirty="0">
              <a:solidFill>
                <a:srgbClr val="000000"/>
              </a:solidFill>
              <a:latin typeface="Calibri" panose="020F0502020204030204" pitchFamily="34" charset="0"/>
            </a:endParaRPr>
          </a:p>
          <a:p>
            <a:pPr defTabSz="990752">
              <a:defRPr/>
            </a:pPr>
            <a:r>
              <a:rPr lang="fr-FR" dirty="0"/>
              <a:t>Problème : Très mauvaise prédiction : une variable réponse n’implique pas une forme de courbe</a:t>
            </a:r>
          </a:p>
          <a:p>
            <a:endParaRPr lang="en-US"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25</a:t>
            </a:fld>
            <a:endParaRPr lang="en-GB" dirty="0"/>
          </a:p>
        </p:txBody>
      </p:sp>
    </p:spTree>
    <p:extLst>
      <p:ext uri="{BB962C8B-B14F-4D97-AF65-F5344CB8AC3E}">
        <p14:creationId xmlns:p14="http://schemas.microsoft.com/office/powerpoint/2010/main" val="4076740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Labelisation</a:t>
            </a:r>
            <a:r>
              <a:rPr lang="fr-FR" dirty="0"/>
              <a:t> faible ou forte ?</a:t>
            </a:r>
          </a:p>
          <a:p>
            <a:endParaRPr lang="fr-FR" dirty="0"/>
          </a:p>
          <a:p>
            <a:r>
              <a:rPr lang="fr-FR" dirty="0"/>
              <a:t>Test : Est-ce que une labellisation faible (moins couteuse) suffit ?</a:t>
            </a:r>
          </a:p>
          <a:p>
            <a:r>
              <a:rPr lang="fr-FR" dirty="0"/>
              <a:t>Résultats de l’analyse fonctionnelle</a:t>
            </a:r>
          </a:p>
          <a:p>
            <a:endParaRPr lang="fr-FR" dirty="0"/>
          </a:p>
          <a:p>
            <a:r>
              <a:rPr lang="fr-FR" dirty="0"/>
              <a:t>Conclusion : labélisation forte</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26</a:t>
            </a:fld>
            <a:endParaRPr lang="en-GB"/>
          </a:p>
        </p:txBody>
      </p:sp>
    </p:spTree>
    <p:extLst>
      <p:ext uri="{BB962C8B-B14F-4D97-AF65-F5344CB8AC3E}">
        <p14:creationId xmlns:p14="http://schemas.microsoft.com/office/powerpoint/2010/main" val="1611618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Machine Learning</a:t>
            </a:r>
          </a:p>
          <a:p>
            <a:endParaRPr lang="fr-FR" dirty="0"/>
          </a:p>
          <a:p>
            <a:r>
              <a:rPr lang="fr-FR" dirty="0"/>
              <a:t>Création du jeu d’entrainement</a:t>
            </a:r>
          </a:p>
          <a:p>
            <a:r>
              <a:rPr lang="fr-FR" dirty="0"/>
              <a:t>Performance du modèle</a:t>
            </a:r>
          </a:p>
          <a:p>
            <a:endParaRPr lang="fr-FR" dirty="0"/>
          </a:p>
          <a:p>
            <a:r>
              <a:rPr lang="fr-FR" dirty="0"/>
              <a:t>Nos données ont été labellisées de telle sorte que on a les zones des enregistrement où un croc se produit.</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27</a:t>
            </a:fld>
            <a:endParaRPr lang="en-GB"/>
          </a:p>
        </p:txBody>
      </p:sp>
    </p:spTree>
    <p:extLst>
      <p:ext uri="{BB962C8B-B14F-4D97-AF65-F5344CB8AC3E}">
        <p14:creationId xmlns:p14="http://schemas.microsoft.com/office/powerpoint/2010/main" val="473153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28</a:t>
            </a:fld>
            <a:endParaRPr lang="en-GB"/>
          </a:p>
        </p:txBody>
      </p:sp>
    </p:spTree>
    <p:extLst>
      <p:ext uri="{BB962C8B-B14F-4D97-AF65-F5344CB8AC3E}">
        <p14:creationId xmlns:p14="http://schemas.microsoft.com/office/powerpoint/2010/main" val="127593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29</a:t>
            </a:fld>
            <a:endParaRPr lang="en-GB"/>
          </a:p>
        </p:txBody>
      </p:sp>
    </p:spTree>
    <p:extLst>
      <p:ext uri="{BB962C8B-B14F-4D97-AF65-F5344CB8AC3E}">
        <p14:creationId xmlns:p14="http://schemas.microsoft.com/office/powerpoint/2010/main" val="2028251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est dans une optique d’automatisation d’acquisition de données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étudie les effets des friandises pour les chats, notamment au niveau du tartre par exemple. Pour cela, ils ont besoin de savoir combien de fois une friandise est croquée et combien de fois elle est mâchée par le chat, ce qu’on appelle au long du projet les ‘breaks’ et les ‘bites’.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Le protocole actuel pour obtenir ces données est que des chats sont filmés en train de manger des friandises dans une salle spéciale, et des gens sont ensuite payés pour regarder les vidéos et compter à la main le nombre de crocs et de mastications. </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C’est cette dernière étape de comptage qui demande beaucoup de temps et d’argent, donc notre but était de l’automatiser.</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L’idée était de tester un nouveau protocole d’acquisition qui serait de collecter des enregistrements sonores des chats qui croquent à la place des vidéos, puis de les mettre dans un algorithme qui ressortirait le nombre de crocs et mastications.</a:t>
            </a:r>
          </a:p>
          <a:p>
            <a:endParaRPr lang="en-GB" dirty="0"/>
          </a:p>
          <a:p>
            <a:endParaRPr lang="en-GB" dirty="0"/>
          </a:p>
          <a:p>
            <a:r>
              <a:rPr lang="en-GB" dirty="0"/>
              <a:t>Image : https://www.pinterest.fr/pin/568931365426236282/ (</a:t>
            </a:r>
            <a:r>
              <a:rPr lang="en-GB" dirty="0" err="1"/>
              <a:t>Verlina</a:t>
            </a:r>
            <a:r>
              <a:rPr lang="en-GB" dirty="0"/>
              <a:t>)</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a:t>
            </a:fld>
            <a:endParaRPr lang="en-GB"/>
          </a:p>
        </p:txBody>
      </p:sp>
    </p:spTree>
    <p:extLst>
      <p:ext uri="{BB962C8B-B14F-4D97-AF65-F5344CB8AC3E}">
        <p14:creationId xmlns:p14="http://schemas.microsoft.com/office/powerpoint/2010/main" val="202207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30</a:t>
            </a:fld>
            <a:endParaRPr lang="en-GB"/>
          </a:p>
        </p:txBody>
      </p:sp>
    </p:spTree>
    <p:extLst>
      <p:ext uri="{BB962C8B-B14F-4D97-AF65-F5344CB8AC3E}">
        <p14:creationId xmlns:p14="http://schemas.microsoft.com/office/powerpoint/2010/main" val="649765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31</a:t>
            </a:fld>
            <a:endParaRPr lang="en-GB"/>
          </a:p>
        </p:txBody>
      </p:sp>
    </p:spTree>
    <p:extLst>
      <p:ext uri="{BB962C8B-B14F-4D97-AF65-F5344CB8AC3E}">
        <p14:creationId xmlns:p14="http://schemas.microsoft.com/office/powerpoint/2010/main" val="491955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a mis en place ce nouveau protocole d’acquisition en mettant des micros sur les colliers des chats en plus de l’ancien protocole pour avoir les 2 informations, et nous a fourni les données son. Donc la 1</a:t>
            </a:r>
            <a:r>
              <a:rPr lang="fr-FR" sz="2000" baseline="30000" dirty="0">
                <a:latin typeface="Calibri" panose="020F0502020204030204" pitchFamily="34" charset="0"/>
                <a:ea typeface="Calibri" panose="020F0502020204030204" pitchFamily="34" charset="0"/>
                <a:cs typeface="Times New Roman" panose="02020603050405020304" pitchFamily="18" charset="0"/>
              </a:rPr>
              <a:t>ère</a:t>
            </a:r>
            <a:r>
              <a:rPr lang="fr-FR" sz="2000" dirty="0">
                <a:latin typeface="Calibri" panose="020F0502020204030204" pitchFamily="34" charset="0"/>
                <a:ea typeface="Calibri" panose="020F0502020204030204" pitchFamily="34" charset="0"/>
                <a:cs typeface="Times New Roman" panose="02020603050405020304" pitchFamily="18" charset="0"/>
              </a:rPr>
              <a:t> question qu’on s’est posée est déjà : est-ce que leur protocole d’acquisition permet d’avoir des données d’assez bonne qualité pour compter les nombres de crocs et mastications ? INSISTER SUR EST-CE QUE LE PROTOCOLE VA BIEN AVEC LE MICRO SUR LE CHAT</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Et d’autre part est-ce qu’extraire ce genre d’informations de fichiers sonores est possible ? </a:t>
            </a:r>
          </a:p>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4</a:t>
            </a:fld>
            <a:endParaRPr lang="en-GB"/>
          </a:p>
        </p:txBody>
      </p:sp>
    </p:spTree>
    <p:extLst>
      <p:ext uri="{BB962C8B-B14F-4D97-AF65-F5344CB8AC3E}">
        <p14:creationId xmlns:p14="http://schemas.microsoft.com/office/powerpoint/2010/main" val="1402948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90752"/>
            <a:r>
              <a:rPr lang="fr-FR" sz="2000" dirty="0">
                <a:latin typeface="Calibri" panose="020F0502020204030204" pitchFamily="34" charset="0"/>
                <a:ea typeface="Calibri" panose="020F0502020204030204" pitchFamily="34" charset="0"/>
                <a:cs typeface="Times New Roman" panose="02020603050405020304" pitchFamily="18" charset="0"/>
              </a:rPr>
              <a:t>Nous avons essayé de répondre à ces questions pendant notre projet, et donc nous allons d’abord voir si les données de Mars sont utilisables, puis nous parlerons du comptage d’événement dans des fichiers audio, donc quelles méthodes nous avons mis en place.</a:t>
            </a:r>
          </a:p>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5</a:t>
            </a:fld>
            <a:endParaRPr lang="en-GB"/>
          </a:p>
        </p:txBody>
      </p:sp>
    </p:spTree>
    <p:extLst>
      <p:ext uri="{BB962C8B-B14F-4D97-AF65-F5344CB8AC3E}">
        <p14:creationId xmlns:p14="http://schemas.microsoft.com/office/powerpoint/2010/main" val="3166585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6</a:t>
            </a:fld>
            <a:endParaRPr lang="en-GB"/>
          </a:p>
        </p:txBody>
      </p:sp>
    </p:spTree>
    <p:extLst>
      <p:ext uri="{BB962C8B-B14F-4D97-AF65-F5344CB8AC3E}">
        <p14:creationId xmlns:p14="http://schemas.microsoft.com/office/powerpoint/2010/main" val="25468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7</a:t>
            </a:fld>
            <a:endParaRPr lang="en-GB"/>
          </a:p>
        </p:txBody>
      </p:sp>
    </p:spTree>
    <p:extLst>
      <p:ext uri="{BB962C8B-B14F-4D97-AF65-F5344CB8AC3E}">
        <p14:creationId xmlns:p14="http://schemas.microsoft.com/office/powerpoint/2010/main" val="3910062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8</a:t>
            </a:fld>
            <a:endParaRPr lang="en-GB"/>
          </a:p>
        </p:txBody>
      </p:sp>
    </p:spTree>
    <p:extLst>
      <p:ext uri="{BB962C8B-B14F-4D97-AF65-F5344CB8AC3E}">
        <p14:creationId xmlns:p14="http://schemas.microsoft.com/office/powerpoint/2010/main" val="600597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Comme les données mars étaient trop bruitées pour pouvoir utiliser les méthodes usuelles de traitement de son et que l’on n’a pas réussi à nettoyer les données, on a décidé de créer un nouveau jeu de données en essayant un nouveau protocole d’acquisition. Cette fois le micro n’était pas sur le collier du chat mais sur un téléphone tenu à la main car le protocole était de prendre une vidéo du chat avec son téléphone lorsqu’il mange une friandise à environ 30 cm de sa tête. On a demandé à des volontaires de participer donc des amis, de la famille, M. </a:t>
            </a:r>
            <a:r>
              <a:rPr lang="fr-FR" sz="2000" dirty="0" err="1">
                <a:latin typeface="Calibri" panose="020F0502020204030204" pitchFamily="34" charset="0"/>
                <a:ea typeface="Calibri" panose="020F0502020204030204" pitchFamily="34" charset="0"/>
                <a:cs typeface="Times New Roman" panose="02020603050405020304" pitchFamily="18" charset="0"/>
              </a:rPr>
              <a:t>Lê</a:t>
            </a:r>
            <a:r>
              <a:rPr lang="fr-FR" sz="2000" dirty="0">
                <a:latin typeface="Calibri" panose="020F0502020204030204" pitchFamily="34" charset="0"/>
                <a:ea typeface="Calibri" panose="020F0502020204030204" pitchFamily="34" charset="0"/>
                <a:cs typeface="Times New Roman" panose="02020603050405020304" pitchFamily="18" charset="0"/>
              </a:rPr>
              <a:t> ici présent et on a eu au final 7 chats. L’expérience a été menée sur 3 friandises différentes : 2 de mars et 1 d’une autre marque, ayant des caractéristiques différentes. Avec ces éléments nous avons obtenu un total de 79 enregistrements, avec la vidéo et le son. On avait demandé ces 2 informations pour faciliter notre étiquetage des données qui allait suivre.</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Cette méthode a des avantages et des défauts. D’une part c’est bien car il y a beaucoup moins de bruits extérieurs dans nos enregistrements, donc on peut entendre clairement les crocs et mastications. Et c’est aussi bien d’avoir les 2 infos son et vidéos.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Mais il y a quelques inconvénients tels que le fait que la durée des enregistrements n’ait pas été standardisée, donc c’est plus compliquer de gérer les données comme un grand jeu homogène. Et le fait d’avoir demandé à différentes personnes extérieures de faires les enregistrements fait qu’il y a beaucoup de variation au sein des conditions de collecte. Par exemple au niveau de la distance au chat, de la manière de filmer, du matériel utilisé, ou de l’environnement.</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Mais ce qui est intéressant est que ces inconvénients pourraient être évités par mars si l’entreprise décide de mettre en place le protocole.</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9</a:t>
            </a:fld>
            <a:endParaRPr lang="en-GB"/>
          </a:p>
        </p:txBody>
      </p:sp>
    </p:spTree>
    <p:extLst>
      <p:ext uri="{BB962C8B-B14F-4D97-AF65-F5344CB8AC3E}">
        <p14:creationId xmlns:p14="http://schemas.microsoft.com/office/powerpoint/2010/main" val="2098703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68A941-968B-4019-BFAC-AD68EA790FF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36A9F8E-9734-486A-BBAD-8B26556B7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FA01F08-F0C4-4124-9151-1E8EB44394CD}"/>
              </a:ext>
            </a:extLst>
          </p:cNvPr>
          <p:cNvSpPr>
            <a:spLocks noGrp="1"/>
          </p:cNvSpPr>
          <p:nvPr>
            <p:ph type="dt" sz="half" idx="10"/>
          </p:nvPr>
        </p:nvSpPr>
        <p:spPr/>
        <p:txBody>
          <a:bodyPr/>
          <a:lstStyle/>
          <a:p>
            <a:fld id="{6E88B409-0545-4EF6-990C-88642E5CC574}" type="datetime1">
              <a:rPr lang="fr-FR" smtClean="0"/>
              <a:t>04/02/2021</a:t>
            </a:fld>
            <a:endParaRPr lang="fr-FR"/>
          </a:p>
        </p:txBody>
      </p:sp>
      <p:sp>
        <p:nvSpPr>
          <p:cNvPr id="5" name="Espace réservé du pied de page 4">
            <a:extLst>
              <a:ext uri="{FF2B5EF4-FFF2-40B4-BE49-F238E27FC236}">
                <a16:creationId xmlns:a16="http://schemas.microsoft.com/office/drawing/2014/main" id="{C319E3FB-7DC0-4835-97F6-4FAA4B4C843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01541150-4A32-4EAA-8B85-3CAC22976524}"/>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72060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3BFC5C-F6A0-4EB3-9CAB-D1C209C8DD6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8C1DFC9-E666-4E30-81AE-10F56F74C82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4712CDD-EFE4-4E96-AAB0-24B2FF931B42}"/>
              </a:ext>
            </a:extLst>
          </p:cNvPr>
          <p:cNvSpPr>
            <a:spLocks noGrp="1"/>
          </p:cNvSpPr>
          <p:nvPr>
            <p:ph type="dt" sz="half" idx="10"/>
          </p:nvPr>
        </p:nvSpPr>
        <p:spPr/>
        <p:txBody>
          <a:bodyPr/>
          <a:lstStyle/>
          <a:p>
            <a:fld id="{51A8A6A1-CB99-41DC-BB02-2B9281F9156A}" type="datetime1">
              <a:rPr lang="fr-FR" smtClean="0"/>
              <a:t>04/02/2021</a:t>
            </a:fld>
            <a:endParaRPr lang="fr-FR"/>
          </a:p>
        </p:txBody>
      </p:sp>
      <p:sp>
        <p:nvSpPr>
          <p:cNvPr id="5" name="Espace réservé du pied de page 4">
            <a:extLst>
              <a:ext uri="{FF2B5EF4-FFF2-40B4-BE49-F238E27FC236}">
                <a16:creationId xmlns:a16="http://schemas.microsoft.com/office/drawing/2014/main" id="{AD67111D-7B34-4B1A-8F79-C93802ADA794}"/>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C6D28304-60C3-489C-86D8-BD931356A840}"/>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403961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1B01AB4-5893-4BC4-8F46-B4D65EBB613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1A6A96B-C6BF-471D-83B7-402EAB2703E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8BFC7F9-1B24-4F8E-9B6A-68D54FA1AED0}"/>
              </a:ext>
            </a:extLst>
          </p:cNvPr>
          <p:cNvSpPr>
            <a:spLocks noGrp="1"/>
          </p:cNvSpPr>
          <p:nvPr>
            <p:ph type="dt" sz="half" idx="10"/>
          </p:nvPr>
        </p:nvSpPr>
        <p:spPr/>
        <p:txBody>
          <a:bodyPr/>
          <a:lstStyle/>
          <a:p>
            <a:fld id="{CDE4985F-D61A-4C54-9439-F8D650786D00}" type="datetime1">
              <a:rPr lang="fr-FR" smtClean="0"/>
              <a:t>04/02/2021</a:t>
            </a:fld>
            <a:endParaRPr lang="fr-FR"/>
          </a:p>
        </p:txBody>
      </p:sp>
      <p:sp>
        <p:nvSpPr>
          <p:cNvPr id="5" name="Espace réservé du pied de page 4">
            <a:extLst>
              <a:ext uri="{FF2B5EF4-FFF2-40B4-BE49-F238E27FC236}">
                <a16:creationId xmlns:a16="http://schemas.microsoft.com/office/drawing/2014/main" id="{23347DD6-06F3-494B-997B-B388291041DA}"/>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549A88DC-85E6-4844-B086-34AFC1C11FAE}"/>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2224617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5DE3C6-D5F6-468E-8416-EDE9B625B21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526F876-6F59-4D31-8BCC-3E49615F723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695E1B0-1774-44EE-8CD5-C23C173D466D}"/>
              </a:ext>
            </a:extLst>
          </p:cNvPr>
          <p:cNvSpPr>
            <a:spLocks noGrp="1"/>
          </p:cNvSpPr>
          <p:nvPr>
            <p:ph type="dt" sz="half" idx="10"/>
          </p:nvPr>
        </p:nvSpPr>
        <p:spPr/>
        <p:txBody>
          <a:bodyPr/>
          <a:lstStyle/>
          <a:p>
            <a:fld id="{0A907119-9B38-4A1A-A88E-B0463BBFC435}" type="datetime1">
              <a:rPr lang="fr-FR" smtClean="0"/>
              <a:t>04/02/2021</a:t>
            </a:fld>
            <a:endParaRPr lang="fr-FR"/>
          </a:p>
        </p:txBody>
      </p:sp>
      <p:sp>
        <p:nvSpPr>
          <p:cNvPr id="5" name="Espace réservé du pied de page 4">
            <a:extLst>
              <a:ext uri="{FF2B5EF4-FFF2-40B4-BE49-F238E27FC236}">
                <a16:creationId xmlns:a16="http://schemas.microsoft.com/office/drawing/2014/main" id="{66831F32-2F37-4FE8-93E6-660856996B29}"/>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27E1F77A-7323-4D20-A487-516711946406}"/>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774999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BDA34B-5A2A-4CC0-A1E5-CD2EA76F5B5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AB5F51A-D496-4482-811B-D57E7E9F92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EC3A0A3-4046-4A0E-A0C8-1D439A8FAE65}"/>
              </a:ext>
            </a:extLst>
          </p:cNvPr>
          <p:cNvSpPr>
            <a:spLocks noGrp="1"/>
          </p:cNvSpPr>
          <p:nvPr>
            <p:ph type="dt" sz="half" idx="10"/>
          </p:nvPr>
        </p:nvSpPr>
        <p:spPr/>
        <p:txBody>
          <a:bodyPr/>
          <a:lstStyle/>
          <a:p>
            <a:fld id="{FBF1A309-A729-48EA-A4B2-4F30ED76527A}" type="datetime1">
              <a:rPr lang="fr-FR" smtClean="0"/>
              <a:t>04/02/2021</a:t>
            </a:fld>
            <a:endParaRPr lang="fr-FR"/>
          </a:p>
        </p:txBody>
      </p:sp>
      <p:sp>
        <p:nvSpPr>
          <p:cNvPr id="5" name="Espace réservé du pied de page 4">
            <a:extLst>
              <a:ext uri="{FF2B5EF4-FFF2-40B4-BE49-F238E27FC236}">
                <a16:creationId xmlns:a16="http://schemas.microsoft.com/office/drawing/2014/main" id="{1FD94EC1-EF80-467E-A0DB-A956E8CFD5A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8C93493D-BA79-4536-8C9F-11765D80D0FF}"/>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03126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C6CCF8-254D-46D9-A5FD-E2745EA918B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95079D0-C5FF-494C-8C89-7C95FE1C5E8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DC2429E-39AA-46B1-B0C3-DF8CEABE232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ED3B2A4-30FD-4085-9E28-D79F3D387153}"/>
              </a:ext>
            </a:extLst>
          </p:cNvPr>
          <p:cNvSpPr>
            <a:spLocks noGrp="1"/>
          </p:cNvSpPr>
          <p:nvPr>
            <p:ph type="dt" sz="half" idx="10"/>
          </p:nvPr>
        </p:nvSpPr>
        <p:spPr/>
        <p:txBody>
          <a:bodyPr/>
          <a:lstStyle/>
          <a:p>
            <a:fld id="{88240306-ABD3-46CB-85AA-325BCBD06641}" type="datetime1">
              <a:rPr lang="fr-FR" smtClean="0"/>
              <a:t>04/02/2021</a:t>
            </a:fld>
            <a:endParaRPr lang="fr-FR"/>
          </a:p>
        </p:txBody>
      </p:sp>
      <p:sp>
        <p:nvSpPr>
          <p:cNvPr id="6" name="Espace réservé du pied de page 5">
            <a:extLst>
              <a:ext uri="{FF2B5EF4-FFF2-40B4-BE49-F238E27FC236}">
                <a16:creationId xmlns:a16="http://schemas.microsoft.com/office/drawing/2014/main" id="{B53F6B06-931A-46E9-A9D8-B30926AA357F}"/>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DD59876F-CDEC-4E17-B5E2-BD4101E64024}"/>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49160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D6920-29C4-4759-9B6F-88FFE644D73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8795278-C781-4BAA-99ED-2772EB3CB2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95D995E-37ED-40C0-B44F-B56015BADAA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12CC7A9-C2C6-464F-8579-8FC0C57D09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59663C5-282E-495C-AE92-90BB05ABD52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A1664AD-5031-4A85-908A-7DC7926869A0}"/>
              </a:ext>
            </a:extLst>
          </p:cNvPr>
          <p:cNvSpPr>
            <a:spLocks noGrp="1"/>
          </p:cNvSpPr>
          <p:nvPr>
            <p:ph type="dt" sz="half" idx="10"/>
          </p:nvPr>
        </p:nvSpPr>
        <p:spPr/>
        <p:txBody>
          <a:bodyPr/>
          <a:lstStyle/>
          <a:p>
            <a:fld id="{E3163A0C-66E7-4047-BFF4-66416DD51721}" type="datetime1">
              <a:rPr lang="fr-FR" smtClean="0"/>
              <a:t>04/02/2021</a:t>
            </a:fld>
            <a:endParaRPr lang="fr-FR"/>
          </a:p>
        </p:txBody>
      </p:sp>
      <p:sp>
        <p:nvSpPr>
          <p:cNvPr id="8" name="Espace réservé du pied de page 7">
            <a:extLst>
              <a:ext uri="{FF2B5EF4-FFF2-40B4-BE49-F238E27FC236}">
                <a16:creationId xmlns:a16="http://schemas.microsoft.com/office/drawing/2014/main" id="{5805F18E-C137-442B-AFEC-2982CB38A412}"/>
              </a:ext>
            </a:extLst>
          </p:cNvPr>
          <p:cNvSpPr>
            <a:spLocks noGrp="1"/>
          </p:cNvSpPr>
          <p:nvPr>
            <p:ph type="ftr" sz="quarter" idx="11"/>
          </p:nvPr>
        </p:nvSpPr>
        <p:spPr/>
        <p:txBody>
          <a:bodyPr/>
          <a:lstStyle/>
          <a:p>
            <a:r>
              <a:rPr lang="fr-FR"/>
              <a:t>Cats acoustic data Project</a:t>
            </a:r>
          </a:p>
        </p:txBody>
      </p:sp>
      <p:sp>
        <p:nvSpPr>
          <p:cNvPr id="9" name="Espace réservé du numéro de diapositive 8">
            <a:extLst>
              <a:ext uri="{FF2B5EF4-FFF2-40B4-BE49-F238E27FC236}">
                <a16:creationId xmlns:a16="http://schemas.microsoft.com/office/drawing/2014/main" id="{CE023C63-0B8E-4172-ADF3-5511645E1F55}"/>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191384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E1A0D7-5C4D-4E02-9B0B-27443E6062F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89B461F-7EE0-4FDC-987D-5805C65BB5B5}"/>
              </a:ext>
            </a:extLst>
          </p:cNvPr>
          <p:cNvSpPr>
            <a:spLocks noGrp="1"/>
          </p:cNvSpPr>
          <p:nvPr>
            <p:ph type="dt" sz="half" idx="10"/>
          </p:nvPr>
        </p:nvSpPr>
        <p:spPr/>
        <p:txBody>
          <a:bodyPr/>
          <a:lstStyle/>
          <a:p>
            <a:fld id="{00EE968F-5859-44A8-8E1C-6742C18194CF}" type="datetime1">
              <a:rPr lang="fr-FR" smtClean="0"/>
              <a:t>04/02/2021</a:t>
            </a:fld>
            <a:endParaRPr lang="fr-FR"/>
          </a:p>
        </p:txBody>
      </p:sp>
      <p:sp>
        <p:nvSpPr>
          <p:cNvPr id="4" name="Espace réservé du pied de page 3">
            <a:extLst>
              <a:ext uri="{FF2B5EF4-FFF2-40B4-BE49-F238E27FC236}">
                <a16:creationId xmlns:a16="http://schemas.microsoft.com/office/drawing/2014/main" id="{33971DA7-94CA-410C-8153-98113A0051C3}"/>
              </a:ext>
            </a:extLst>
          </p:cNvPr>
          <p:cNvSpPr>
            <a:spLocks noGrp="1"/>
          </p:cNvSpPr>
          <p:nvPr>
            <p:ph type="ftr" sz="quarter" idx="11"/>
          </p:nvPr>
        </p:nvSpPr>
        <p:spPr/>
        <p:txBody>
          <a:bodyPr/>
          <a:lstStyle/>
          <a:p>
            <a:r>
              <a:rPr lang="fr-FR"/>
              <a:t>Cats acoustic data Project</a:t>
            </a:r>
          </a:p>
        </p:txBody>
      </p:sp>
      <p:sp>
        <p:nvSpPr>
          <p:cNvPr id="5" name="Espace réservé du numéro de diapositive 4">
            <a:extLst>
              <a:ext uri="{FF2B5EF4-FFF2-40B4-BE49-F238E27FC236}">
                <a16:creationId xmlns:a16="http://schemas.microsoft.com/office/drawing/2014/main" id="{2B255B20-4A0E-46CF-8284-45B93A61D815}"/>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84900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61A2DA7-D935-49B6-ABAA-D2FC3E35BD7F}"/>
              </a:ext>
            </a:extLst>
          </p:cNvPr>
          <p:cNvSpPr>
            <a:spLocks noGrp="1"/>
          </p:cNvSpPr>
          <p:nvPr>
            <p:ph type="dt" sz="half" idx="10"/>
          </p:nvPr>
        </p:nvSpPr>
        <p:spPr/>
        <p:txBody>
          <a:bodyPr/>
          <a:lstStyle/>
          <a:p>
            <a:fld id="{0F78C9F2-59DD-4C3F-ABD5-FBC180154497}" type="datetime1">
              <a:rPr lang="fr-FR" smtClean="0"/>
              <a:t>04/02/2021</a:t>
            </a:fld>
            <a:endParaRPr lang="fr-FR"/>
          </a:p>
        </p:txBody>
      </p:sp>
      <p:sp>
        <p:nvSpPr>
          <p:cNvPr id="3" name="Espace réservé du pied de page 2">
            <a:extLst>
              <a:ext uri="{FF2B5EF4-FFF2-40B4-BE49-F238E27FC236}">
                <a16:creationId xmlns:a16="http://schemas.microsoft.com/office/drawing/2014/main" id="{66361F5E-ECAD-40EC-AD71-73EA0A9B0136}"/>
              </a:ext>
            </a:extLst>
          </p:cNvPr>
          <p:cNvSpPr>
            <a:spLocks noGrp="1"/>
          </p:cNvSpPr>
          <p:nvPr>
            <p:ph type="ftr" sz="quarter" idx="11"/>
          </p:nvPr>
        </p:nvSpPr>
        <p:spPr/>
        <p:txBody>
          <a:bodyPr/>
          <a:lstStyle/>
          <a:p>
            <a:r>
              <a:rPr lang="fr-FR"/>
              <a:t>Cats acoustic data Project</a:t>
            </a:r>
          </a:p>
        </p:txBody>
      </p:sp>
      <p:sp>
        <p:nvSpPr>
          <p:cNvPr id="4" name="Espace réservé du numéro de diapositive 3">
            <a:extLst>
              <a:ext uri="{FF2B5EF4-FFF2-40B4-BE49-F238E27FC236}">
                <a16:creationId xmlns:a16="http://schemas.microsoft.com/office/drawing/2014/main" id="{3055C30D-F56E-4D52-B8D7-F9DC8A605470}"/>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604610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48BC96-57C4-4963-A02E-50FCC025909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BD07ED0-4E6D-491D-9765-8DD5992D5B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F614947-3672-4CB6-9486-3B1208475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141C2E0-D70B-474B-8CA3-CC406671AD24}"/>
              </a:ext>
            </a:extLst>
          </p:cNvPr>
          <p:cNvSpPr>
            <a:spLocks noGrp="1"/>
          </p:cNvSpPr>
          <p:nvPr>
            <p:ph type="dt" sz="half" idx="10"/>
          </p:nvPr>
        </p:nvSpPr>
        <p:spPr/>
        <p:txBody>
          <a:bodyPr/>
          <a:lstStyle/>
          <a:p>
            <a:fld id="{DC489932-99BE-4D1A-AD8A-95BEEAF1FCF1}" type="datetime1">
              <a:rPr lang="fr-FR" smtClean="0"/>
              <a:t>04/02/2021</a:t>
            </a:fld>
            <a:endParaRPr lang="fr-FR"/>
          </a:p>
        </p:txBody>
      </p:sp>
      <p:sp>
        <p:nvSpPr>
          <p:cNvPr id="6" name="Espace réservé du pied de page 5">
            <a:extLst>
              <a:ext uri="{FF2B5EF4-FFF2-40B4-BE49-F238E27FC236}">
                <a16:creationId xmlns:a16="http://schemas.microsoft.com/office/drawing/2014/main" id="{3FC178ED-D40E-4B86-980F-769FF635D7DE}"/>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B7967F51-2E2D-4605-80C4-24EABAB745CC}"/>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929292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0DA555-B693-48B5-B432-9D421E8BAEB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2C68133-27A0-4D8D-A984-37CEB9C0BA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FD9B612-D905-43EC-8685-B3E6C6958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6840581-D05C-44B9-A172-9D632BF88185}"/>
              </a:ext>
            </a:extLst>
          </p:cNvPr>
          <p:cNvSpPr>
            <a:spLocks noGrp="1"/>
          </p:cNvSpPr>
          <p:nvPr>
            <p:ph type="dt" sz="half" idx="10"/>
          </p:nvPr>
        </p:nvSpPr>
        <p:spPr/>
        <p:txBody>
          <a:bodyPr/>
          <a:lstStyle/>
          <a:p>
            <a:fld id="{E447D20D-3149-4EFE-9BED-3919487FB5F9}" type="datetime1">
              <a:rPr lang="fr-FR" smtClean="0"/>
              <a:t>04/02/2021</a:t>
            </a:fld>
            <a:endParaRPr lang="fr-FR"/>
          </a:p>
        </p:txBody>
      </p:sp>
      <p:sp>
        <p:nvSpPr>
          <p:cNvPr id="6" name="Espace réservé du pied de page 5">
            <a:extLst>
              <a:ext uri="{FF2B5EF4-FFF2-40B4-BE49-F238E27FC236}">
                <a16:creationId xmlns:a16="http://schemas.microsoft.com/office/drawing/2014/main" id="{61F0F566-9C29-4BD4-AFD9-ADEFB6119666}"/>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9C1C941C-688D-4F0C-A104-D854F000D4B2}"/>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486630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5705EDE-E69A-4DF1-9B01-02093517E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04E9D51-A40B-4193-954E-8AED6B8DB8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6A42028-9FBA-4682-909A-ACF97713AB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84B4A-1B84-435B-B0FF-BDE61DF1A547}" type="datetime1">
              <a:rPr lang="fr-FR" smtClean="0"/>
              <a:t>04/02/2021</a:t>
            </a:fld>
            <a:endParaRPr lang="fr-FR"/>
          </a:p>
        </p:txBody>
      </p:sp>
      <p:sp>
        <p:nvSpPr>
          <p:cNvPr id="5" name="Espace réservé du pied de page 4">
            <a:extLst>
              <a:ext uri="{FF2B5EF4-FFF2-40B4-BE49-F238E27FC236}">
                <a16:creationId xmlns:a16="http://schemas.microsoft.com/office/drawing/2014/main" id="{C833389E-9F71-4E15-A192-AB9293EB6D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Cats acoustic data Project</a:t>
            </a:r>
          </a:p>
        </p:txBody>
      </p:sp>
      <p:sp>
        <p:nvSpPr>
          <p:cNvPr id="6" name="Espace réservé du numéro de diapositive 5">
            <a:extLst>
              <a:ext uri="{FF2B5EF4-FFF2-40B4-BE49-F238E27FC236}">
                <a16:creationId xmlns:a16="http://schemas.microsoft.com/office/drawing/2014/main" id="{79A9536B-53D3-4063-B844-89D95044F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8CFBEC-FD8C-48E6-AEC4-846090743C72}" type="slidenum">
              <a:rPr lang="fr-FR" smtClean="0"/>
              <a:t>‹N°›</a:t>
            </a:fld>
            <a:endParaRPr lang="fr-FR"/>
          </a:p>
        </p:txBody>
      </p:sp>
    </p:spTree>
    <p:extLst>
      <p:ext uri="{BB962C8B-B14F-4D97-AF65-F5344CB8AC3E}">
        <p14:creationId xmlns:p14="http://schemas.microsoft.com/office/powerpoint/2010/main" val="325250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3.wav"/><Relationship Id="rId7" Type="http://schemas.openxmlformats.org/officeDocument/2006/relationships/image" Target="../media/image26.png"/><Relationship Id="rId12" Type="http://schemas.openxmlformats.org/officeDocument/2006/relationships/image" Target="../media/image9.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notesSlide" Target="../notesSlides/notesSlide23.xml"/><Relationship Id="rId11" Type="http://schemas.openxmlformats.org/officeDocument/2006/relationships/image" Target="../media/image30.png"/><Relationship Id="rId5" Type="http://schemas.openxmlformats.org/officeDocument/2006/relationships/slideLayout" Target="../slideLayouts/slideLayout2.xml"/><Relationship Id="rId10" Type="http://schemas.openxmlformats.org/officeDocument/2006/relationships/image" Target="../media/image29.png"/><Relationship Id="rId4" Type="http://schemas.openxmlformats.org/officeDocument/2006/relationships/audio" Target="../media/media3.wav"/><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97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054" name="Picture 6" descr="Baby Cat Free PNG Image https://www.pngarts.com/explore/212515&#10;">
            <a:extLst>
              <a:ext uri="{FF2B5EF4-FFF2-40B4-BE49-F238E27FC236}">
                <a16:creationId xmlns:a16="http://schemas.microsoft.com/office/drawing/2014/main" id="{8F6E25D7-E6A2-4728-95F5-5244E45D06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 b="29351"/>
          <a:stretch/>
        </p:blipFill>
        <p:spPr bwMode="auto">
          <a:xfrm>
            <a:off x="297917" y="6358"/>
            <a:ext cx="7921143" cy="692234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DC8C58AC-C03E-42CF-9389-0267E62615A9}"/>
              </a:ext>
            </a:extLst>
          </p:cNvPr>
          <p:cNvSpPr>
            <a:spLocks noGrp="1"/>
          </p:cNvSpPr>
          <p:nvPr>
            <p:ph type="ctrTitle"/>
          </p:nvPr>
        </p:nvSpPr>
        <p:spPr>
          <a:xfrm>
            <a:off x="3722001" y="300299"/>
            <a:ext cx="7940429" cy="2387600"/>
          </a:xfrm>
          <a:ln>
            <a:noFill/>
          </a:ln>
        </p:spPr>
        <p:txBody>
          <a:bodyPr>
            <a:normAutofit/>
          </a:bodyPr>
          <a:lstStyle/>
          <a:p>
            <a:pPr algn="l"/>
            <a:r>
              <a:rPr lang="en-GB" sz="7200" dirty="0">
                <a:ln w="19050">
                  <a:noFill/>
                </a:ln>
                <a:solidFill>
                  <a:srgbClr val="0000A1"/>
                </a:solidFill>
                <a:latin typeface="Aharoni" panose="02010803020104030203" pitchFamily="2" charset="-79"/>
                <a:cs typeface="Aharoni" panose="02010803020104030203" pitchFamily="2" charset="-79"/>
              </a:rPr>
              <a:t>Cats acoustic data Project</a:t>
            </a:r>
          </a:p>
        </p:txBody>
      </p:sp>
      <p:sp>
        <p:nvSpPr>
          <p:cNvPr id="3" name="Sous-titre 2">
            <a:extLst>
              <a:ext uri="{FF2B5EF4-FFF2-40B4-BE49-F238E27FC236}">
                <a16:creationId xmlns:a16="http://schemas.microsoft.com/office/drawing/2014/main" id="{181BC457-8950-4EB8-AC30-F82B7E8D27AA}"/>
              </a:ext>
            </a:extLst>
          </p:cNvPr>
          <p:cNvSpPr>
            <a:spLocks noGrp="1"/>
          </p:cNvSpPr>
          <p:nvPr>
            <p:ph type="subTitle" idx="1"/>
          </p:nvPr>
        </p:nvSpPr>
        <p:spPr>
          <a:xfrm>
            <a:off x="3722001" y="2738378"/>
            <a:ext cx="8172082" cy="775835"/>
          </a:xfrm>
        </p:spPr>
        <p:txBody>
          <a:bodyPr/>
          <a:lstStyle/>
          <a:p>
            <a:pPr algn="l">
              <a:spcBef>
                <a:spcPts val="0"/>
              </a:spcBef>
            </a:pPr>
            <a:r>
              <a:rPr lang="fr-FR" dirty="0">
                <a:solidFill>
                  <a:schemeClr val="tx1">
                    <a:lumMod val="65000"/>
                    <a:lumOff val="35000"/>
                  </a:schemeClr>
                </a:solidFill>
              </a:rPr>
              <a:t>Bony Audrey</a:t>
            </a:r>
          </a:p>
          <a:p>
            <a:pPr algn="l">
              <a:spcBef>
                <a:spcPts val="0"/>
              </a:spcBef>
            </a:pPr>
            <a:r>
              <a:rPr lang="fr-FR" dirty="0">
                <a:solidFill>
                  <a:schemeClr val="tx1">
                    <a:lumMod val="65000"/>
                    <a:lumOff val="35000"/>
                  </a:schemeClr>
                </a:solidFill>
              </a:rPr>
              <a:t>de Croutte Anne-Victoire</a:t>
            </a:r>
          </a:p>
        </p:txBody>
      </p:sp>
      <p:pic>
        <p:nvPicPr>
          <p:cNvPr id="9" name="Picture 4" descr="MARS Logo - PNG and Vector - Logo Download">
            <a:extLst>
              <a:ext uri="{FF2B5EF4-FFF2-40B4-BE49-F238E27FC236}">
                <a16:creationId xmlns:a16="http://schemas.microsoft.com/office/drawing/2014/main" id="{E4C1C337-716D-4897-9018-9FE8C25BF5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4316" y="5811654"/>
            <a:ext cx="1655135" cy="47480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CEA6CC3E-09AB-4F72-B9A5-C992F715D8B4}"/>
              </a:ext>
            </a:extLst>
          </p:cNvPr>
          <p:cNvSpPr txBox="1"/>
          <p:nvPr/>
        </p:nvSpPr>
        <p:spPr>
          <a:xfrm>
            <a:off x="5746525" y="4243950"/>
            <a:ext cx="3891379" cy="400110"/>
          </a:xfrm>
          <a:prstGeom prst="rect">
            <a:avLst/>
          </a:prstGeom>
          <a:noFill/>
        </p:spPr>
        <p:txBody>
          <a:bodyPr wrap="square" rtlCol="0">
            <a:spAutoFit/>
          </a:bodyPr>
          <a:lstStyle/>
          <a:p>
            <a:pPr algn="ctr"/>
            <a:r>
              <a:rPr lang="fr-FR" sz="2000" b="1" dirty="0" err="1">
                <a:solidFill>
                  <a:srgbClr val="000074"/>
                </a:solidFill>
              </a:rPr>
              <a:t>February</a:t>
            </a:r>
            <a:r>
              <a:rPr lang="fr-FR" sz="2000" b="1" dirty="0">
                <a:solidFill>
                  <a:srgbClr val="000074"/>
                </a:solidFill>
              </a:rPr>
              <a:t> 4th, 2021</a:t>
            </a:r>
          </a:p>
        </p:txBody>
      </p:sp>
      <p:sp>
        <p:nvSpPr>
          <p:cNvPr id="12" name="ZoneTexte 11">
            <a:extLst>
              <a:ext uri="{FF2B5EF4-FFF2-40B4-BE49-F238E27FC236}">
                <a16:creationId xmlns:a16="http://schemas.microsoft.com/office/drawing/2014/main" id="{F78D8D85-53A8-4A5A-A520-D362C9397012}"/>
              </a:ext>
            </a:extLst>
          </p:cNvPr>
          <p:cNvSpPr txBox="1"/>
          <p:nvPr/>
        </p:nvSpPr>
        <p:spPr>
          <a:xfrm>
            <a:off x="5512980" y="6203320"/>
            <a:ext cx="4000671" cy="646331"/>
          </a:xfrm>
          <a:prstGeom prst="rect">
            <a:avLst/>
          </a:prstGeom>
          <a:noFill/>
        </p:spPr>
        <p:txBody>
          <a:bodyPr wrap="square" rtlCol="0">
            <a:spAutoFit/>
          </a:bodyPr>
          <a:lstStyle/>
          <a:p>
            <a:r>
              <a:rPr lang="fr-FR" b="1" dirty="0" err="1">
                <a:solidFill>
                  <a:schemeClr val="tx1">
                    <a:lumMod val="65000"/>
                    <a:lumOff val="35000"/>
                  </a:schemeClr>
                </a:solidFill>
              </a:rPr>
              <a:t>Supervisors</a:t>
            </a:r>
            <a:r>
              <a:rPr lang="fr-FR" b="1" dirty="0">
                <a:solidFill>
                  <a:schemeClr val="tx1">
                    <a:lumMod val="65000"/>
                    <a:lumOff val="35000"/>
                  </a:schemeClr>
                </a:solidFill>
              </a:rPr>
              <a:t> : </a:t>
            </a:r>
            <a:r>
              <a:rPr lang="fr-FR" dirty="0">
                <a:solidFill>
                  <a:schemeClr val="tx1">
                    <a:lumMod val="65000"/>
                    <a:lumOff val="35000"/>
                  </a:schemeClr>
                </a:solidFill>
              </a:rPr>
              <a:t>Amandine </a:t>
            </a:r>
            <a:r>
              <a:rPr lang="fr-FR" dirty="0" err="1">
                <a:solidFill>
                  <a:schemeClr val="tx1">
                    <a:lumMod val="65000"/>
                    <a:lumOff val="35000"/>
                  </a:schemeClr>
                </a:solidFill>
              </a:rPr>
              <a:t>Schmutz</a:t>
            </a:r>
            <a:r>
              <a:rPr lang="fr-FR" dirty="0">
                <a:solidFill>
                  <a:schemeClr val="tx1">
                    <a:lumMod val="65000"/>
                    <a:lumOff val="35000"/>
                  </a:schemeClr>
                </a:solidFill>
              </a:rPr>
              <a:t> (Mars) </a:t>
            </a:r>
          </a:p>
          <a:p>
            <a:r>
              <a:rPr lang="fr-FR" dirty="0">
                <a:solidFill>
                  <a:schemeClr val="tx1">
                    <a:lumMod val="65000"/>
                    <a:lumOff val="35000"/>
                  </a:schemeClr>
                </a:solidFill>
              </a:rPr>
              <a:t>François Husson (</a:t>
            </a:r>
            <a:r>
              <a:rPr lang="fr-FR" dirty="0" err="1">
                <a:solidFill>
                  <a:schemeClr val="tx1">
                    <a:lumMod val="65000"/>
                    <a:lumOff val="35000"/>
                  </a:schemeClr>
                </a:solidFill>
              </a:rPr>
              <a:t>Agrocampus</a:t>
            </a:r>
            <a:r>
              <a:rPr lang="fr-FR" dirty="0">
                <a:solidFill>
                  <a:schemeClr val="tx1">
                    <a:lumMod val="65000"/>
                    <a:lumOff val="35000"/>
                  </a:schemeClr>
                </a:solidFill>
              </a:rPr>
              <a:t> Ouest)</a:t>
            </a:r>
          </a:p>
        </p:txBody>
      </p:sp>
      <p:pic>
        <p:nvPicPr>
          <p:cNvPr id="1026" name="Picture 2" descr="BAGAP research unit -">
            <a:extLst>
              <a:ext uri="{FF2B5EF4-FFF2-40B4-BE49-F238E27FC236}">
                <a16:creationId xmlns:a16="http://schemas.microsoft.com/office/drawing/2014/main" id="{731D9DD7-49DC-4CDC-AAF4-9390A8DC15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3623" y="6369591"/>
            <a:ext cx="2857500" cy="48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689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880291"/>
          </a:xfrm>
        </p:spPr>
        <p:txBody>
          <a:bodyPr anchor="t"/>
          <a:lstStyle/>
          <a:p>
            <a:r>
              <a:rPr lang="en-GB" dirty="0">
                <a:solidFill>
                  <a:srgbClr val="0000A1"/>
                </a:solidFill>
                <a:latin typeface="Abadi" panose="020B0604020104020204" pitchFamily="34" charset="0"/>
              </a:rPr>
              <a:t>II.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10</a:t>
            </a:fld>
            <a:endParaRPr lang="fr-FR"/>
          </a:p>
        </p:txBody>
      </p:sp>
      <p:sp>
        <p:nvSpPr>
          <p:cNvPr id="3" name="TextBox 2">
            <a:extLst>
              <a:ext uri="{FF2B5EF4-FFF2-40B4-BE49-F238E27FC236}">
                <a16:creationId xmlns:a16="http://schemas.microsoft.com/office/drawing/2014/main" id="{195D29CE-C228-4342-8C3F-0FCB658E71FA}"/>
              </a:ext>
            </a:extLst>
          </p:cNvPr>
          <p:cNvSpPr txBox="1"/>
          <p:nvPr/>
        </p:nvSpPr>
        <p:spPr>
          <a:xfrm>
            <a:off x="7374277" y="850541"/>
            <a:ext cx="3979523" cy="646331"/>
          </a:xfrm>
          <a:prstGeom prst="rect">
            <a:avLst/>
          </a:prstGeom>
          <a:noFill/>
        </p:spPr>
        <p:txBody>
          <a:bodyPr wrap="square" rtlCol="0" anchor="ctr">
            <a:spAutoFit/>
          </a:bodyPr>
          <a:lstStyle/>
          <a:p>
            <a:pPr algn="ctr"/>
            <a:r>
              <a:rPr lang="en-GB" sz="3600" dirty="0">
                <a:solidFill>
                  <a:srgbClr val="FF0000"/>
                </a:solidFill>
              </a:rPr>
              <a:t>2 breaks observed</a:t>
            </a:r>
          </a:p>
        </p:txBody>
      </p:sp>
      <p:grpSp>
        <p:nvGrpSpPr>
          <p:cNvPr id="32" name="Group 31">
            <a:extLst>
              <a:ext uri="{FF2B5EF4-FFF2-40B4-BE49-F238E27FC236}">
                <a16:creationId xmlns:a16="http://schemas.microsoft.com/office/drawing/2014/main" id="{D09DFA9A-3374-4525-9DD2-C4CC5E50AB30}"/>
              </a:ext>
            </a:extLst>
          </p:cNvPr>
          <p:cNvGrpSpPr/>
          <p:nvPr/>
        </p:nvGrpSpPr>
        <p:grpSpPr>
          <a:xfrm>
            <a:off x="377568" y="3678401"/>
            <a:ext cx="4857750" cy="2857500"/>
            <a:chOff x="377568" y="3863975"/>
            <a:chExt cx="4857750" cy="2857500"/>
          </a:xfrm>
        </p:grpSpPr>
        <p:pic>
          <p:nvPicPr>
            <p:cNvPr id="1039" name="Picture 15">
              <a:extLst>
                <a:ext uri="{FF2B5EF4-FFF2-40B4-BE49-F238E27FC236}">
                  <a16:creationId xmlns:a16="http://schemas.microsoft.com/office/drawing/2014/main" id="{25B47756-A792-4765-B5B3-6B112B3AF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568" y="3863975"/>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800C0C91-60B9-43D5-908A-C6979C0B567C}"/>
                </a:ext>
              </a:extLst>
            </p:cNvPr>
            <p:cNvGrpSpPr/>
            <p:nvPr/>
          </p:nvGrpSpPr>
          <p:grpSpPr>
            <a:xfrm>
              <a:off x="2937121" y="3945961"/>
              <a:ext cx="1407559" cy="1346764"/>
              <a:chOff x="2937121" y="3945961"/>
              <a:chExt cx="1407559" cy="1346764"/>
            </a:xfrm>
          </p:grpSpPr>
          <p:sp>
            <p:nvSpPr>
              <p:cNvPr id="4" name="TextBox 3">
                <a:extLst>
                  <a:ext uri="{FF2B5EF4-FFF2-40B4-BE49-F238E27FC236}">
                    <a16:creationId xmlns:a16="http://schemas.microsoft.com/office/drawing/2014/main" id="{FE6DFB4F-2199-4EB6-A23A-5F4CBEAEF03C}"/>
                  </a:ext>
                </a:extLst>
              </p:cNvPr>
              <p:cNvSpPr txBox="1"/>
              <p:nvPr/>
            </p:nvSpPr>
            <p:spPr>
              <a:xfrm>
                <a:off x="2937121" y="394596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7" name="Straight Arrow Connector 6">
                <a:extLst>
                  <a:ext uri="{FF2B5EF4-FFF2-40B4-BE49-F238E27FC236}">
                    <a16:creationId xmlns:a16="http://schemas.microsoft.com/office/drawing/2014/main" id="{5EE3060D-31BF-45F7-B64A-5AAB2F49B1DF}"/>
                  </a:ext>
                </a:extLst>
              </p:cNvPr>
              <p:cNvCxnSpPr>
                <a:cxnSpLocks/>
              </p:cNvCxnSpPr>
              <p:nvPr/>
            </p:nvCxnSpPr>
            <p:spPr>
              <a:xfrm flipH="1">
                <a:off x="3390471" y="4335495"/>
                <a:ext cx="245293" cy="9572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D78163-9B1A-4F66-8069-6A5D13E8187A}"/>
                  </a:ext>
                </a:extLst>
              </p:cNvPr>
              <p:cNvCxnSpPr>
                <a:cxnSpLocks/>
              </p:cNvCxnSpPr>
              <p:nvPr/>
            </p:nvCxnSpPr>
            <p:spPr>
              <a:xfrm flipH="1">
                <a:off x="3073336" y="4335495"/>
                <a:ext cx="548804" cy="5873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0" name="TextBox 19">
            <a:extLst>
              <a:ext uri="{FF2B5EF4-FFF2-40B4-BE49-F238E27FC236}">
                <a16:creationId xmlns:a16="http://schemas.microsoft.com/office/drawing/2014/main" id="{9AF6F592-187A-4EA2-84DA-3C3761A876F4}"/>
              </a:ext>
            </a:extLst>
          </p:cNvPr>
          <p:cNvSpPr txBox="1"/>
          <p:nvPr/>
        </p:nvSpPr>
        <p:spPr>
          <a:xfrm>
            <a:off x="8321386" y="5625225"/>
            <a:ext cx="2083727" cy="646331"/>
          </a:xfrm>
          <a:prstGeom prst="rect">
            <a:avLst/>
          </a:prstGeom>
          <a:noFill/>
        </p:spPr>
        <p:txBody>
          <a:bodyPr wrap="square" rtlCol="0">
            <a:spAutoFit/>
          </a:bodyPr>
          <a:lstStyle/>
          <a:p>
            <a:pPr algn="ctr"/>
            <a:r>
              <a:rPr lang="fr-FR" sz="1800" b="1" dirty="0">
                <a:solidFill>
                  <a:srgbClr val="000000"/>
                </a:solidFill>
                <a:effectLst/>
                <a:latin typeface="Calibri" panose="020F0502020204030204" pitchFamily="34" charset="0"/>
              </a:rPr>
              <a:t>MARS DATA</a:t>
            </a:r>
            <a:endParaRPr lang="fr-FR" b="1" dirty="0"/>
          </a:p>
          <a:p>
            <a:endParaRPr lang="en-GB" b="1" dirty="0"/>
          </a:p>
        </p:txBody>
      </p:sp>
      <p:grpSp>
        <p:nvGrpSpPr>
          <p:cNvPr id="22" name="Group 21">
            <a:extLst>
              <a:ext uri="{FF2B5EF4-FFF2-40B4-BE49-F238E27FC236}">
                <a16:creationId xmlns:a16="http://schemas.microsoft.com/office/drawing/2014/main" id="{8CBF81F4-2863-4074-9666-594D3629B827}"/>
              </a:ext>
            </a:extLst>
          </p:cNvPr>
          <p:cNvGrpSpPr/>
          <p:nvPr/>
        </p:nvGrpSpPr>
        <p:grpSpPr>
          <a:xfrm>
            <a:off x="6369978" y="2189194"/>
            <a:ext cx="5444454" cy="3286932"/>
            <a:chOff x="6443225" y="2759784"/>
            <a:chExt cx="5312660" cy="3126127"/>
          </a:xfrm>
        </p:grpSpPr>
        <p:pic>
          <p:nvPicPr>
            <p:cNvPr id="1033" name="Picture 9">
              <a:extLst>
                <a:ext uri="{FF2B5EF4-FFF2-40B4-BE49-F238E27FC236}">
                  <a16:creationId xmlns:a16="http://schemas.microsoft.com/office/drawing/2014/main" id="{578B7FB2-EB7A-4657-BB5C-EF25AB415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225" y="2759784"/>
              <a:ext cx="5312660" cy="312612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C7D94E7-FA40-443E-907B-2C11BF4CDCC8}"/>
                </a:ext>
              </a:extLst>
            </p:cNvPr>
            <p:cNvSpPr txBox="1"/>
            <p:nvPr/>
          </p:nvSpPr>
          <p:spPr>
            <a:xfrm>
              <a:off x="6836595" y="2901589"/>
              <a:ext cx="2527443"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Cat1, session 9, kibble C</a:t>
              </a:r>
              <a:endParaRPr lang="en-US" dirty="0"/>
            </a:p>
            <a:p>
              <a:endParaRPr lang="en-GB" dirty="0"/>
            </a:p>
          </p:txBody>
        </p:sp>
      </p:grpSp>
      <p:sp>
        <p:nvSpPr>
          <p:cNvPr id="23" name="TextBox 22">
            <a:extLst>
              <a:ext uri="{FF2B5EF4-FFF2-40B4-BE49-F238E27FC236}">
                <a16:creationId xmlns:a16="http://schemas.microsoft.com/office/drawing/2014/main" id="{9236D0AC-06A1-4CEC-9FEF-8EF289974788}"/>
              </a:ext>
            </a:extLst>
          </p:cNvPr>
          <p:cNvSpPr txBox="1"/>
          <p:nvPr/>
        </p:nvSpPr>
        <p:spPr>
          <a:xfrm>
            <a:off x="1507508" y="6504731"/>
            <a:ext cx="2265068" cy="369332"/>
          </a:xfrm>
          <a:prstGeom prst="rect">
            <a:avLst/>
          </a:prstGeom>
          <a:noFill/>
        </p:spPr>
        <p:txBody>
          <a:bodyPr wrap="square" rtlCol="0">
            <a:spAutoFit/>
          </a:bodyPr>
          <a:lstStyle/>
          <a:p>
            <a:pPr algn="ctr"/>
            <a:r>
              <a:rPr lang="en-GB" b="1" dirty="0"/>
              <a:t>NEW DATA</a:t>
            </a:r>
          </a:p>
        </p:txBody>
      </p:sp>
      <p:grpSp>
        <p:nvGrpSpPr>
          <p:cNvPr id="30" name="Group 29">
            <a:extLst>
              <a:ext uri="{FF2B5EF4-FFF2-40B4-BE49-F238E27FC236}">
                <a16:creationId xmlns:a16="http://schemas.microsoft.com/office/drawing/2014/main" id="{51EB0516-5911-4CB4-BDB6-9D9F9A2C201B}"/>
              </a:ext>
            </a:extLst>
          </p:cNvPr>
          <p:cNvGrpSpPr/>
          <p:nvPr/>
        </p:nvGrpSpPr>
        <p:grpSpPr>
          <a:xfrm>
            <a:off x="377568" y="653666"/>
            <a:ext cx="4857750" cy="2857500"/>
            <a:chOff x="377568" y="653666"/>
            <a:chExt cx="4857750" cy="2857500"/>
          </a:xfrm>
        </p:grpSpPr>
        <p:pic>
          <p:nvPicPr>
            <p:cNvPr id="1041" name="Picture 17">
              <a:extLst>
                <a:ext uri="{FF2B5EF4-FFF2-40B4-BE49-F238E27FC236}">
                  <a16:creationId xmlns:a16="http://schemas.microsoft.com/office/drawing/2014/main" id="{C5852CED-BEAF-416A-8632-EFE4970438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568" y="653666"/>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EED8A1E-C9C8-4459-BBE0-403651298B5A}"/>
                </a:ext>
              </a:extLst>
            </p:cNvPr>
            <p:cNvGrpSpPr/>
            <p:nvPr/>
          </p:nvGrpSpPr>
          <p:grpSpPr>
            <a:xfrm>
              <a:off x="3325823" y="820901"/>
              <a:ext cx="1407559" cy="1326426"/>
              <a:chOff x="3325823" y="820901"/>
              <a:chExt cx="1407559" cy="1326426"/>
            </a:xfrm>
          </p:grpSpPr>
          <p:sp>
            <p:nvSpPr>
              <p:cNvPr id="35" name="TextBox 34">
                <a:extLst>
                  <a:ext uri="{FF2B5EF4-FFF2-40B4-BE49-F238E27FC236}">
                    <a16:creationId xmlns:a16="http://schemas.microsoft.com/office/drawing/2014/main" id="{7F12AFB3-2345-4C1B-A8C4-248A5FC1AC62}"/>
                  </a:ext>
                </a:extLst>
              </p:cNvPr>
              <p:cNvSpPr txBox="1"/>
              <p:nvPr/>
            </p:nvSpPr>
            <p:spPr>
              <a:xfrm>
                <a:off x="3325823" y="82090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36" name="Straight Arrow Connector 35">
                <a:extLst>
                  <a:ext uri="{FF2B5EF4-FFF2-40B4-BE49-F238E27FC236}">
                    <a16:creationId xmlns:a16="http://schemas.microsoft.com/office/drawing/2014/main" id="{43DD76B0-6EB5-45BF-AA80-DB74EA596219}"/>
                  </a:ext>
                </a:extLst>
              </p:cNvPr>
              <p:cNvCxnSpPr>
                <a:cxnSpLocks/>
              </p:cNvCxnSpPr>
              <p:nvPr/>
            </p:nvCxnSpPr>
            <p:spPr>
              <a:xfrm flipH="1">
                <a:off x="3719245" y="1210435"/>
                <a:ext cx="305222" cy="9368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A01FBA-5395-4382-AE67-5DED28ACEE92}"/>
                  </a:ext>
                </a:extLst>
              </p:cNvPr>
              <p:cNvCxnSpPr>
                <a:cxnSpLocks/>
              </p:cNvCxnSpPr>
              <p:nvPr/>
            </p:nvCxnSpPr>
            <p:spPr>
              <a:xfrm flipH="1">
                <a:off x="3534310" y="1210435"/>
                <a:ext cx="476532" cy="8549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3" name="TextBox 32">
            <a:extLst>
              <a:ext uri="{FF2B5EF4-FFF2-40B4-BE49-F238E27FC236}">
                <a16:creationId xmlns:a16="http://schemas.microsoft.com/office/drawing/2014/main" id="{D22AA496-2399-4345-97DB-33D6F22EF3D5}"/>
              </a:ext>
            </a:extLst>
          </p:cNvPr>
          <p:cNvSpPr txBox="1"/>
          <p:nvPr/>
        </p:nvSpPr>
        <p:spPr>
          <a:xfrm>
            <a:off x="606171" y="887626"/>
            <a:ext cx="2558264"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Cathy, session 3, kibble A’</a:t>
            </a:r>
            <a:endParaRPr lang="en-US" dirty="0"/>
          </a:p>
          <a:p>
            <a:endParaRPr lang="en-GB" dirty="0"/>
          </a:p>
        </p:txBody>
      </p:sp>
      <p:sp>
        <p:nvSpPr>
          <p:cNvPr id="34" name="TextBox 33">
            <a:extLst>
              <a:ext uri="{FF2B5EF4-FFF2-40B4-BE49-F238E27FC236}">
                <a16:creationId xmlns:a16="http://schemas.microsoft.com/office/drawing/2014/main" id="{D7EC85A9-0DFB-4E5F-A3F2-2585E56FEC37}"/>
              </a:ext>
            </a:extLst>
          </p:cNvPr>
          <p:cNvSpPr txBox="1"/>
          <p:nvPr/>
        </p:nvSpPr>
        <p:spPr>
          <a:xfrm>
            <a:off x="563438" y="3642094"/>
            <a:ext cx="2784300"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Moon, session 3, kibble A’</a:t>
            </a:r>
            <a:endParaRPr lang="en-US" dirty="0"/>
          </a:p>
          <a:p>
            <a:endParaRPr lang="en-GB" dirty="0"/>
          </a:p>
        </p:txBody>
      </p:sp>
    </p:spTree>
    <p:extLst>
      <p:ext uri="{BB962C8B-B14F-4D97-AF65-F5344CB8AC3E}">
        <p14:creationId xmlns:p14="http://schemas.microsoft.com/office/powerpoint/2010/main" val="2704228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Method</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11</a:t>
            </a:fld>
            <a:endParaRPr lang="fr-FR"/>
          </a:p>
        </p:txBody>
      </p:sp>
      <p:pic>
        <p:nvPicPr>
          <p:cNvPr id="7170" name="Picture 2">
            <a:extLst>
              <a:ext uri="{FF2B5EF4-FFF2-40B4-BE49-F238E27FC236}">
                <a16:creationId xmlns:a16="http://schemas.microsoft.com/office/drawing/2014/main" id="{A018DED1-68F0-4DFB-A66A-D302E080B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676" y="1251175"/>
            <a:ext cx="7296150" cy="3143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2AB287D-60BB-4472-8C77-C245FEEEE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7638" y="3821149"/>
            <a:ext cx="7896225" cy="1485900"/>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821C4114-61BC-4609-9335-A2F2534D8536}"/>
              </a:ext>
            </a:extLst>
          </p:cNvPr>
          <p:cNvCxnSpPr>
            <a:cxnSpLocks/>
          </p:cNvCxnSpPr>
          <p:nvPr/>
        </p:nvCxnSpPr>
        <p:spPr>
          <a:xfrm>
            <a:off x="7536524" y="5428034"/>
            <a:ext cx="0" cy="47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04841B4-52BA-4BFE-ACB8-6443A90D263D}"/>
              </a:ext>
            </a:extLst>
          </p:cNvPr>
          <p:cNvSpPr txBox="1"/>
          <p:nvPr/>
        </p:nvSpPr>
        <p:spPr>
          <a:xfrm>
            <a:off x="6462450" y="5994927"/>
            <a:ext cx="2148149" cy="369332"/>
          </a:xfrm>
          <a:prstGeom prst="rect">
            <a:avLst/>
          </a:prstGeom>
          <a:noFill/>
        </p:spPr>
        <p:txBody>
          <a:bodyPr wrap="square" rtlCol="0">
            <a:spAutoFit/>
          </a:bodyPr>
          <a:lstStyle/>
          <a:p>
            <a:pPr algn="ctr"/>
            <a:r>
              <a:rPr lang="en-GB" dirty="0"/>
              <a:t>2 peaks</a:t>
            </a:r>
          </a:p>
        </p:txBody>
      </p:sp>
      <p:sp>
        <p:nvSpPr>
          <p:cNvPr id="6" name="Rectangle : coins arrondis 5">
            <a:extLst>
              <a:ext uri="{FF2B5EF4-FFF2-40B4-BE49-F238E27FC236}">
                <a16:creationId xmlns:a16="http://schemas.microsoft.com/office/drawing/2014/main" id="{4335357D-E5E4-49C6-B9A8-32BBC8F0AAB1}"/>
              </a:ext>
            </a:extLst>
          </p:cNvPr>
          <p:cNvSpPr/>
          <p:nvPr/>
        </p:nvSpPr>
        <p:spPr>
          <a:xfrm>
            <a:off x="793118" y="4173851"/>
            <a:ext cx="2091489" cy="651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Peak </a:t>
            </a:r>
            <a:r>
              <a:rPr lang="fr-FR" dirty="0" err="1"/>
              <a:t>detection</a:t>
            </a:r>
            <a:endParaRPr lang="fr-FR" dirty="0"/>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793117" y="2358572"/>
            <a:ext cx="2091489" cy="65115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Normalised Recordings</a:t>
            </a:r>
          </a:p>
        </p:txBody>
      </p:sp>
      <p:sp>
        <p:nvSpPr>
          <p:cNvPr id="26" name="Rectangle : coins arrondis 7">
            <a:extLst>
              <a:ext uri="{FF2B5EF4-FFF2-40B4-BE49-F238E27FC236}">
                <a16:creationId xmlns:a16="http://schemas.microsoft.com/office/drawing/2014/main" id="{29954A56-2D4A-42C3-BD1D-1065114C36A0}"/>
              </a:ext>
            </a:extLst>
          </p:cNvPr>
          <p:cNvSpPr/>
          <p:nvPr/>
        </p:nvSpPr>
        <p:spPr>
          <a:xfrm>
            <a:off x="793116" y="5831557"/>
            <a:ext cx="2091489" cy="651154"/>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Prediction</a:t>
            </a:r>
            <a:endParaRPr lang="fr-FR" dirty="0"/>
          </a:p>
        </p:txBody>
      </p:sp>
      <p:cxnSp>
        <p:nvCxnSpPr>
          <p:cNvPr id="36" name="Straight Arrow Connector 35">
            <a:extLst>
              <a:ext uri="{FF2B5EF4-FFF2-40B4-BE49-F238E27FC236}">
                <a16:creationId xmlns:a16="http://schemas.microsoft.com/office/drawing/2014/main" id="{32720BD8-D51D-4617-B002-9A1F598820CB}"/>
              </a:ext>
            </a:extLst>
          </p:cNvPr>
          <p:cNvCxnSpPr>
            <a:cxnSpLocks/>
            <a:stCxn id="7" idx="2"/>
            <a:endCxn id="6" idx="0"/>
          </p:cNvCxnSpPr>
          <p:nvPr/>
        </p:nvCxnSpPr>
        <p:spPr>
          <a:xfrm>
            <a:off x="1838862" y="3009726"/>
            <a:ext cx="1" cy="1164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992B8C-C963-4E15-B114-142B7F5CE9DF}"/>
              </a:ext>
            </a:extLst>
          </p:cNvPr>
          <p:cNvCxnSpPr>
            <a:cxnSpLocks/>
            <a:stCxn id="6" idx="2"/>
            <a:endCxn id="26" idx="0"/>
          </p:cNvCxnSpPr>
          <p:nvPr/>
        </p:nvCxnSpPr>
        <p:spPr>
          <a:xfrm flipH="1">
            <a:off x="1838861" y="4825005"/>
            <a:ext cx="2" cy="1006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174" name="Picture 6">
            <a:extLst>
              <a:ext uri="{FF2B5EF4-FFF2-40B4-BE49-F238E27FC236}">
                <a16:creationId xmlns:a16="http://schemas.microsoft.com/office/drawing/2014/main" id="{9F8DB206-7367-4259-B8C8-FCD283FEAD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508" y="3232699"/>
            <a:ext cx="1304925" cy="36195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903F53E4-DB98-4B81-9024-011F4D0B06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5714" y="3247897"/>
            <a:ext cx="1304925" cy="36195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 coins arrondis 6">
            <a:extLst>
              <a:ext uri="{FF2B5EF4-FFF2-40B4-BE49-F238E27FC236}">
                <a16:creationId xmlns:a16="http://schemas.microsoft.com/office/drawing/2014/main" id="{E65CB8B4-677E-42DC-AB93-9B6916546262}"/>
              </a:ext>
            </a:extLst>
          </p:cNvPr>
          <p:cNvSpPr/>
          <p:nvPr/>
        </p:nvSpPr>
        <p:spPr>
          <a:xfrm>
            <a:off x="793117" y="1026443"/>
            <a:ext cx="2091489" cy="65115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cxnSp>
        <p:nvCxnSpPr>
          <p:cNvPr id="17" name="Straight Arrow Connector 16">
            <a:extLst>
              <a:ext uri="{FF2B5EF4-FFF2-40B4-BE49-F238E27FC236}">
                <a16:creationId xmlns:a16="http://schemas.microsoft.com/office/drawing/2014/main" id="{E097533D-D09F-45CD-92F3-5356BC65FD51}"/>
              </a:ext>
            </a:extLst>
          </p:cNvPr>
          <p:cNvCxnSpPr>
            <a:cxnSpLocks/>
            <a:stCxn id="16" idx="2"/>
            <a:endCxn id="7" idx="0"/>
          </p:cNvCxnSpPr>
          <p:nvPr/>
        </p:nvCxnSpPr>
        <p:spPr>
          <a:xfrm>
            <a:off x="1838862" y="1677597"/>
            <a:ext cx="0" cy="680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D9729C11-C896-4748-9D66-A63DEA4C44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3801" y="1951600"/>
            <a:ext cx="7740046" cy="1525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01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Results</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12</a:t>
            </a:fld>
            <a:endParaRPr lang="fr-FR" dirty="0"/>
          </a:p>
        </p:txBody>
      </p:sp>
      <p:pic>
        <p:nvPicPr>
          <p:cNvPr id="1026" name="Picture 2">
            <a:extLst>
              <a:ext uri="{FF2B5EF4-FFF2-40B4-BE49-F238E27FC236}">
                <a16:creationId xmlns:a16="http://schemas.microsoft.com/office/drawing/2014/main" id="{D22E745A-EFF3-4EFE-8049-2A5B1163B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8" y="776288"/>
            <a:ext cx="9001125" cy="530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09FFE3-55A1-4038-BE98-7CE72DF78730}"/>
              </a:ext>
            </a:extLst>
          </p:cNvPr>
          <p:cNvSpPr txBox="1"/>
          <p:nvPr/>
        </p:nvSpPr>
        <p:spPr>
          <a:xfrm>
            <a:off x="1952828" y="6081712"/>
            <a:ext cx="6220838" cy="646331"/>
          </a:xfrm>
          <a:prstGeom prst="rect">
            <a:avLst/>
          </a:prstGeom>
          <a:noFill/>
        </p:spPr>
        <p:txBody>
          <a:bodyPr wrap="square">
            <a:spAutoFit/>
          </a:bodyPr>
          <a:lstStyle/>
          <a:p>
            <a:r>
              <a:rPr lang="en-US" sz="1800" dirty="0">
                <a:solidFill>
                  <a:srgbClr val="000000"/>
                </a:solidFill>
                <a:effectLst/>
                <a:latin typeface="Calibri" panose="020F0502020204030204" pitchFamily="34" charset="0"/>
              </a:rPr>
              <a:t>MSE (Mean Square Error) = 2.52, the algorithm predicts the number of breaks with an </a:t>
            </a:r>
            <a:r>
              <a:rPr lang="en-US" sz="1800" b="1" dirty="0">
                <a:solidFill>
                  <a:srgbClr val="000000"/>
                </a:solidFill>
                <a:effectLst/>
                <a:latin typeface="Calibri" panose="020F0502020204030204" pitchFamily="34" charset="0"/>
              </a:rPr>
              <a:t>accuracy</a:t>
            </a:r>
            <a:r>
              <a:rPr lang="en-US" sz="1800" dirty="0">
                <a:solidFill>
                  <a:srgbClr val="000000"/>
                </a:solidFill>
                <a:effectLst/>
                <a:latin typeface="Calibri" panose="020F0502020204030204" pitchFamily="34" charset="0"/>
              </a:rPr>
              <a:t> </a:t>
            </a:r>
            <a:r>
              <a:rPr lang="en-US" sz="1800" b="1" dirty="0">
                <a:solidFill>
                  <a:srgbClr val="000000"/>
                </a:solidFill>
                <a:effectLst/>
                <a:latin typeface="Calibri" panose="020F0502020204030204" pitchFamily="34" charset="0"/>
              </a:rPr>
              <a:t>of around 1.6 break</a:t>
            </a:r>
            <a:endParaRPr lang="en-US" b="1" dirty="0"/>
          </a:p>
        </p:txBody>
      </p:sp>
    </p:spTree>
    <p:extLst>
      <p:ext uri="{BB962C8B-B14F-4D97-AF65-F5344CB8AC3E}">
        <p14:creationId xmlns:p14="http://schemas.microsoft.com/office/powerpoint/2010/main" val="2194143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13</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527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14</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alpha val="20000"/>
                  </a:schemeClr>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580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430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B9CF38C5-051C-4764-B6E3-AB1692B16058}"/>
              </a:ext>
            </a:extLst>
          </p:cNvPr>
          <p:cNvSpPr/>
          <p:nvPr/>
        </p:nvSpPr>
        <p:spPr>
          <a:xfrm>
            <a:off x="3823386" y="5515992"/>
            <a:ext cx="428773"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99B5B85A-5879-4CD8-9F95-68694044F588}"/>
              </a:ext>
            </a:extLst>
          </p:cNvPr>
          <p:cNvSpPr/>
          <p:nvPr/>
        </p:nvSpPr>
        <p:spPr>
          <a:xfrm>
            <a:off x="7920788" y="2807627"/>
            <a:ext cx="2223839"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A8454AD-52E4-458C-B3C3-FFD28769640E}"/>
              </a:ext>
            </a:extLst>
          </p:cNvPr>
          <p:cNvSpPr/>
          <p:nvPr/>
        </p:nvSpPr>
        <p:spPr>
          <a:xfrm>
            <a:off x="3280609" y="1489826"/>
            <a:ext cx="7507705"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15</a:t>
            </a:fld>
            <a:endParaRPr lang="fr-FR"/>
          </a:p>
        </p:txBody>
      </p:sp>
      <p:grpSp>
        <p:nvGrpSpPr>
          <p:cNvPr id="12" name="Group 11">
            <a:extLst>
              <a:ext uri="{FF2B5EF4-FFF2-40B4-BE49-F238E27FC236}">
                <a16:creationId xmlns:a16="http://schemas.microsoft.com/office/drawing/2014/main" id="{C6E2E7F4-4926-4FF8-A107-3036F51FE694}"/>
              </a:ext>
            </a:extLst>
          </p:cNvPr>
          <p:cNvGrpSpPr/>
          <p:nvPr/>
        </p:nvGrpSpPr>
        <p:grpSpPr>
          <a:xfrm>
            <a:off x="3280609" y="1489826"/>
            <a:ext cx="7507705" cy="884769"/>
            <a:chOff x="2342147" y="1646237"/>
            <a:chExt cx="7507705" cy="884769"/>
          </a:xfrm>
        </p:grpSpPr>
        <p:sp>
          <p:nvSpPr>
            <p:cNvPr id="13" name="Rectangle 12">
              <a:extLst>
                <a:ext uri="{FF2B5EF4-FFF2-40B4-BE49-F238E27FC236}">
                  <a16:creationId xmlns:a16="http://schemas.microsoft.com/office/drawing/2014/main" id="{780F9CEA-3CBF-4FAE-A7AE-E1CF45C7CE85}"/>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0FD49F2-14CB-4A67-9D32-85CE1747B2E3}"/>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A9652CD-2BDD-48BE-909D-50B10F53392A}"/>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4F9E851-A664-4A6F-9150-1BC38E009941}"/>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6CDEB99A-6420-4944-A474-547053F56F70}"/>
                </a:ext>
              </a:extLst>
            </p:cNvPr>
            <p:cNvCxnSpPr/>
            <p:nvPr/>
          </p:nvCxnSpPr>
          <p:spPr>
            <a:xfrm>
              <a:off x="2767260" y="2161674"/>
              <a:ext cx="842211"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F24D61-40F4-4DBB-9773-0B7E84DA4807}"/>
                </a:ext>
              </a:extLst>
            </p:cNvPr>
            <p:cNvCxnSpPr>
              <a:cxnSpLocks/>
            </p:cNvCxnSpPr>
            <p:nvPr/>
          </p:nvCxnSpPr>
          <p:spPr>
            <a:xfrm>
              <a:off x="6095999" y="2161674"/>
              <a:ext cx="617622"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AF27801-E4E5-4796-A2F8-21123322236D}"/>
                </a:ext>
              </a:extLst>
            </p:cNvPr>
            <p:cNvCxnSpPr>
              <a:cxnSpLocks/>
            </p:cNvCxnSpPr>
            <p:nvPr/>
          </p:nvCxnSpPr>
          <p:spPr>
            <a:xfrm>
              <a:off x="7908757" y="2161674"/>
              <a:ext cx="701843"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497FCF6-D6C1-48B4-9553-0635B1334EC1}"/>
                </a:ext>
              </a:extLst>
            </p:cNvPr>
            <p:cNvSpPr txBox="1"/>
            <p:nvPr/>
          </p:nvSpPr>
          <p:spPr>
            <a:xfrm>
              <a:off x="2610850" y="2137610"/>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1" name="TextBox 20">
              <a:extLst>
                <a:ext uri="{FF2B5EF4-FFF2-40B4-BE49-F238E27FC236}">
                  <a16:creationId xmlns:a16="http://schemas.microsoft.com/office/drawing/2014/main" id="{451A4CCC-1FC1-4EDD-B001-0C981E9B9F17}"/>
                </a:ext>
              </a:extLst>
            </p:cNvPr>
            <p:cNvSpPr txBox="1"/>
            <p:nvPr/>
          </p:nvSpPr>
          <p:spPr>
            <a:xfrm>
              <a:off x="5827293" y="2161674"/>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2" name="TextBox 21">
              <a:extLst>
                <a:ext uri="{FF2B5EF4-FFF2-40B4-BE49-F238E27FC236}">
                  <a16:creationId xmlns:a16="http://schemas.microsoft.com/office/drawing/2014/main" id="{0E9970CC-9010-4821-93E4-37F68845391C}"/>
                </a:ext>
              </a:extLst>
            </p:cNvPr>
            <p:cNvSpPr txBox="1"/>
            <p:nvPr/>
          </p:nvSpPr>
          <p:spPr>
            <a:xfrm>
              <a:off x="7682161" y="2161674"/>
              <a:ext cx="1155033" cy="369332"/>
            </a:xfrm>
            <a:prstGeom prst="rect">
              <a:avLst/>
            </a:prstGeom>
            <a:noFill/>
          </p:spPr>
          <p:txBody>
            <a:bodyPr wrap="square" rtlCol="0">
              <a:spAutoFit/>
            </a:bodyPr>
            <a:lstStyle/>
            <a:p>
              <a:pPr algn="ctr"/>
              <a:r>
                <a:rPr lang="en-GB" dirty="0">
                  <a:solidFill>
                    <a:schemeClr val="accent2"/>
                  </a:solidFill>
                </a:rPr>
                <a:t>break</a:t>
              </a:r>
            </a:p>
          </p:txBody>
        </p:sp>
      </p:grpSp>
      <p:sp>
        <p:nvSpPr>
          <p:cNvPr id="28" name="TextBox 27">
            <a:extLst>
              <a:ext uri="{FF2B5EF4-FFF2-40B4-BE49-F238E27FC236}">
                <a16:creationId xmlns:a16="http://schemas.microsoft.com/office/drawing/2014/main" id="{71A2320C-F0FB-4FFD-B512-CF5AA5BFBEC0}"/>
              </a:ext>
            </a:extLst>
          </p:cNvPr>
          <p:cNvSpPr txBox="1"/>
          <p:nvPr/>
        </p:nvSpPr>
        <p:spPr>
          <a:xfrm>
            <a:off x="453188" y="1441554"/>
            <a:ext cx="2456447" cy="461665"/>
          </a:xfrm>
          <a:prstGeom prst="rect">
            <a:avLst/>
          </a:prstGeom>
          <a:noFill/>
        </p:spPr>
        <p:txBody>
          <a:bodyPr wrap="square" rtlCol="0">
            <a:spAutoFit/>
          </a:bodyPr>
          <a:lstStyle/>
          <a:p>
            <a:pPr algn="ctr"/>
            <a:r>
              <a:rPr lang="en-GB" sz="2400" b="1" dirty="0"/>
              <a:t>Labelling</a:t>
            </a:r>
          </a:p>
        </p:txBody>
      </p:sp>
      <p:sp>
        <p:nvSpPr>
          <p:cNvPr id="29" name="TextBox 28">
            <a:extLst>
              <a:ext uri="{FF2B5EF4-FFF2-40B4-BE49-F238E27FC236}">
                <a16:creationId xmlns:a16="http://schemas.microsoft.com/office/drawing/2014/main" id="{1248EC5F-E41E-4DAC-918F-4FC43C5EA20F}"/>
              </a:ext>
            </a:extLst>
          </p:cNvPr>
          <p:cNvSpPr txBox="1"/>
          <p:nvPr/>
        </p:nvSpPr>
        <p:spPr>
          <a:xfrm>
            <a:off x="453188" y="2777059"/>
            <a:ext cx="2456447" cy="1200329"/>
          </a:xfrm>
          <a:prstGeom prst="rect">
            <a:avLst/>
          </a:prstGeom>
          <a:noFill/>
        </p:spPr>
        <p:txBody>
          <a:bodyPr wrap="square" rtlCol="0">
            <a:spAutoFit/>
          </a:bodyPr>
          <a:lstStyle/>
          <a:p>
            <a:pPr algn="ctr"/>
            <a:r>
              <a:rPr lang="en-GB" sz="2400" b="1" dirty="0"/>
              <a:t>Collecting break and background noise</a:t>
            </a:r>
          </a:p>
        </p:txBody>
      </p:sp>
      <p:grpSp>
        <p:nvGrpSpPr>
          <p:cNvPr id="4" name="Group 3">
            <a:extLst>
              <a:ext uri="{FF2B5EF4-FFF2-40B4-BE49-F238E27FC236}">
                <a16:creationId xmlns:a16="http://schemas.microsoft.com/office/drawing/2014/main" id="{97C23AF7-C6B3-4ECB-8CFD-A407CFF7306D}"/>
              </a:ext>
            </a:extLst>
          </p:cNvPr>
          <p:cNvGrpSpPr/>
          <p:nvPr/>
        </p:nvGrpSpPr>
        <p:grpSpPr>
          <a:xfrm>
            <a:off x="4464421" y="2688005"/>
            <a:ext cx="1319460" cy="575925"/>
            <a:chOff x="3705722" y="3129656"/>
            <a:chExt cx="1319460" cy="575925"/>
          </a:xfrm>
        </p:grpSpPr>
        <p:grpSp>
          <p:nvGrpSpPr>
            <p:cNvPr id="3" name="Group 2">
              <a:extLst>
                <a:ext uri="{FF2B5EF4-FFF2-40B4-BE49-F238E27FC236}">
                  <a16:creationId xmlns:a16="http://schemas.microsoft.com/office/drawing/2014/main" id="{A0C01ACA-F2CF-4E2F-89E3-D4CC0090D1C2}"/>
                </a:ext>
              </a:extLst>
            </p:cNvPr>
            <p:cNvGrpSpPr/>
            <p:nvPr/>
          </p:nvGrpSpPr>
          <p:grpSpPr>
            <a:xfrm>
              <a:off x="3705722" y="3238293"/>
              <a:ext cx="1319460" cy="365125"/>
              <a:chOff x="3384884" y="3024563"/>
              <a:chExt cx="1439780" cy="365125"/>
            </a:xfrm>
          </p:grpSpPr>
          <p:sp>
            <p:nvSpPr>
              <p:cNvPr id="30" name="Rectangle 29">
                <a:extLst>
                  <a:ext uri="{FF2B5EF4-FFF2-40B4-BE49-F238E27FC236}">
                    <a16:creationId xmlns:a16="http://schemas.microsoft.com/office/drawing/2014/main" id="{B571886C-99B1-460B-B59B-35259C72CC46}"/>
                  </a:ext>
                </a:extLst>
              </p:cNvPr>
              <p:cNvSpPr/>
              <p:nvPr/>
            </p:nvSpPr>
            <p:spPr>
              <a:xfrm>
                <a:off x="3455066" y="3106885"/>
                <a:ext cx="1299416" cy="1875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832DC6DB-D093-4CBF-9F0A-E9F19C9DF4EE}"/>
                  </a:ext>
                </a:extLst>
              </p:cNvPr>
              <p:cNvSpPr/>
              <p:nvPr/>
            </p:nvSpPr>
            <p:spPr>
              <a:xfrm>
                <a:off x="3384884" y="3024563"/>
                <a:ext cx="1439780"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Rectangle 31">
              <a:extLst>
                <a:ext uri="{FF2B5EF4-FFF2-40B4-BE49-F238E27FC236}">
                  <a16:creationId xmlns:a16="http://schemas.microsoft.com/office/drawing/2014/main" id="{F53CDB2E-AE76-48E7-AABD-C2DAD2E3964A}"/>
                </a:ext>
              </a:extLst>
            </p:cNvPr>
            <p:cNvSpPr/>
            <p:nvPr/>
          </p:nvSpPr>
          <p:spPr>
            <a:xfrm>
              <a:off x="3770039" y="3136129"/>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9033EC32-CE1B-4ADA-9B12-1F218083FAE2}"/>
                </a:ext>
              </a:extLst>
            </p:cNvPr>
            <p:cNvSpPr/>
            <p:nvPr/>
          </p:nvSpPr>
          <p:spPr>
            <a:xfrm>
              <a:off x="4125041"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 name="Group 6">
            <a:extLst>
              <a:ext uri="{FF2B5EF4-FFF2-40B4-BE49-F238E27FC236}">
                <a16:creationId xmlns:a16="http://schemas.microsoft.com/office/drawing/2014/main" id="{0CCAE898-7FFA-415D-8888-BEA8776F19D6}"/>
              </a:ext>
            </a:extLst>
          </p:cNvPr>
          <p:cNvGrpSpPr/>
          <p:nvPr/>
        </p:nvGrpSpPr>
        <p:grpSpPr>
          <a:xfrm>
            <a:off x="7920788" y="2696336"/>
            <a:ext cx="2223839" cy="569452"/>
            <a:chOff x="6799845" y="3129656"/>
            <a:chExt cx="2223839" cy="569452"/>
          </a:xfrm>
        </p:grpSpPr>
        <p:sp>
          <p:nvSpPr>
            <p:cNvPr id="38" name="Rectangle 37">
              <a:extLst>
                <a:ext uri="{FF2B5EF4-FFF2-40B4-BE49-F238E27FC236}">
                  <a16:creationId xmlns:a16="http://schemas.microsoft.com/office/drawing/2014/main" id="{5ACC5A6C-ED9C-4E78-9FC3-EE088F5932EE}"/>
                </a:ext>
              </a:extLst>
            </p:cNvPr>
            <p:cNvSpPr/>
            <p:nvPr/>
          </p:nvSpPr>
          <p:spPr>
            <a:xfrm>
              <a:off x="6799845" y="3231819"/>
              <a:ext cx="2223839"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FE6EBFC5-DD6B-471A-A218-781F7ADE525F}"/>
                </a:ext>
              </a:extLst>
            </p:cNvPr>
            <p:cNvSpPr/>
            <p:nvPr/>
          </p:nvSpPr>
          <p:spPr>
            <a:xfrm>
              <a:off x="6810096"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 name="TextBox 5">
            <a:extLst>
              <a:ext uri="{FF2B5EF4-FFF2-40B4-BE49-F238E27FC236}">
                <a16:creationId xmlns:a16="http://schemas.microsoft.com/office/drawing/2014/main" id="{B2F20704-8D89-477F-B8B8-1242C2CE05C6}"/>
              </a:ext>
            </a:extLst>
          </p:cNvPr>
          <p:cNvSpPr txBox="1"/>
          <p:nvPr/>
        </p:nvSpPr>
        <p:spPr>
          <a:xfrm>
            <a:off x="4252159" y="3455473"/>
            <a:ext cx="1764487" cy="707886"/>
          </a:xfrm>
          <a:prstGeom prst="rect">
            <a:avLst/>
          </a:prstGeom>
          <a:noFill/>
        </p:spPr>
        <p:txBody>
          <a:bodyPr wrap="square" rtlCol="0">
            <a:spAutoFit/>
          </a:bodyPr>
          <a:lstStyle/>
          <a:p>
            <a:pPr algn="ctr"/>
            <a:r>
              <a:rPr lang="en-GB" sz="2000" dirty="0">
                <a:solidFill>
                  <a:schemeClr val="accent2"/>
                </a:solidFill>
              </a:rPr>
              <a:t>Break features data</a:t>
            </a:r>
          </a:p>
        </p:txBody>
      </p:sp>
      <p:sp>
        <p:nvSpPr>
          <p:cNvPr id="40" name="TextBox 39">
            <a:extLst>
              <a:ext uri="{FF2B5EF4-FFF2-40B4-BE49-F238E27FC236}">
                <a16:creationId xmlns:a16="http://schemas.microsoft.com/office/drawing/2014/main" id="{5D982F44-7105-466F-9660-20D8577F0AC2}"/>
              </a:ext>
            </a:extLst>
          </p:cNvPr>
          <p:cNvSpPr txBox="1"/>
          <p:nvPr/>
        </p:nvSpPr>
        <p:spPr>
          <a:xfrm>
            <a:off x="8056370" y="3455473"/>
            <a:ext cx="1764487" cy="1015663"/>
          </a:xfrm>
          <a:prstGeom prst="rect">
            <a:avLst/>
          </a:prstGeom>
          <a:noFill/>
        </p:spPr>
        <p:txBody>
          <a:bodyPr wrap="square" rtlCol="0">
            <a:spAutoFit/>
          </a:bodyPr>
          <a:lstStyle/>
          <a:p>
            <a:pPr algn="ctr"/>
            <a:r>
              <a:rPr lang="en-GB" sz="2000" dirty="0">
                <a:solidFill>
                  <a:schemeClr val="accent6">
                    <a:lumMod val="50000"/>
                  </a:schemeClr>
                </a:solidFill>
              </a:rPr>
              <a:t>Background Noise features Data</a:t>
            </a:r>
          </a:p>
        </p:txBody>
      </p:sp>
      <p:sp>
        <p:nvSpPr>
          <p:cNvPr id="8" name="TextBox 7">
            <a:extLst>
              <a:ext uri="{FF2B5EF4-FFF2-40B4-BE49-F238E27FC236}">
                <a16:creationId xmlns:a16="http://schemas.microsoft.com/office/drawing/2014/main" id="{2AE95E0B-EE17-42A6-9AC6-6AC637D45042}"/>
              </a:ext>
            </a:extLst>
          </p:cNvPr>
          <p:cNvSpPr txBox="1"/>
          <p:nvPr/>
        </p:nvSpPr>
        <p:spPr>
          <a:xfrm>
            <a:off x="283744" y="4546710"/>
            <a:ext cx="2625891" cy="1569660"/>
          </a:xfrm>
          <a:prstGeom prst="rect">
            <a:avLst/>
          </a:prstGeom>
          <a:noFill/>
        </p:spPr>
        <p:txBody>
          <a:bodyPr wrap="square" rtlCol="0">
            <a:spAutoFit/>
          </a:bodyPr>
          <a:lstStyle/>
          <a:p>
            <a:pPr algn="ctr"/>
            <a:r>
              <a:rPr lang="en-GB" sz="2400" b="1" dirty="0"/>
              <a:t>Supervised classification task Model</a:t>
            </a:r>
          </a:p>
          <a:p>
            <a:pPr algn="ctr"/>
            <a:r>
              <a:rPr lang="en-GB" sz="2400" b="1" dirty="0"/>
              <a:t>(Random Forest)</a:t>
            </a:r>
          </a:p>
        </p:txBody>
      </p:sp>
      <p:cxnSp>
        <p:nvCxnSpPr>
          <p:cNvPr id="54" name="Straight Arrow Connector 53">
            <a:extLst>
              <a:ext uri="{FF2B5EF4-FFF2-40B4-BE49-F238E27FC236}">
                <a16:creationId xmlns:a16="http://schemas.microsoft.com/office/drawing/2014/main" id="{FBB58CB6-12FF-4E15-BC83-9B4EE6876A12}"/>
              </a:ext>
            </a:extLst>
          </p:cNvPr>
          <p:cNvCxnSpPr/>
          <p:nvPr/>
        </p:nvCxnSpPr>
        <p:spPr>
          <a:xfrm>
            <a:off x="4779401" y="2005263"/>
            <a:ext cx="198635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115B089-F2AE-4659-A956-8A163BC98190}"/>
              </a:ext>
            </a:extLst>
          </p:cNvPr>
          <p:cNvSpPr txBox="1"/>
          <p:nvPr/>
        </p:nvSpPr>
        <p:spPr>
          <a:xfrm>
            <a:off x="4704345" y="2011654"/>
            <a:ext cx="2223839" cy="369332"/>
          </a:xfrm>
          <a:prstGeom prst="rect">
            <a:avLst/>
          </a:prstGeom>
          <a:noFill/>
        </p:spPr>
        <p:txBody>
          <a:bodyPr wrap="square" rtlCol="0">
            <a:spAutoFit/>
          </a:bodyPr>
          <a:lstStyle/>
          <a:p>
            <a:pPr algn="ctr"/>
            <a:r>
              <a:rPr lang="en-GB" dirty="0">
                <a:solidFill>
                  <a:schemeClr val="accent6">
                    <a:lumMod val="75000"/>
                  </a:schemeClr>
                </a:solidFill>
              </a:rPr>
              <a:t>background noise</a:t>
            </a:r>
          </a:p>
        </p:txBody>
      </p:sp>
      <p:grpSp>
        <p:nvGrpSpPr>
          <p:cNvPr id="60" name="Group 59">
            <a:extLst>
              <a:ext uri="{FF2B5EF4-FFF2-40B4-BE49-F238E27FC236}">
                <a16:creationId xmlns:a16="http://schemas.microsoft.com/office/drawing/2014/main" id="{9E31F242-22FD-4039-AC02-A1FD7F40F8C5}"/>
              </a:ext>
            </a:extLst>
          </p:cNvPr>
          <p:cNvGrpSpPr/>
          <p:nvPr/>
        </p:nvGrpSpPr>
        <p:grpSpPr>
          <a:xfrm>
            <a:off x="3861550" y="4707442"/>
            <a:ext cx="390609" cy="569452"/>
            <a:chOff x="3589207" y="4823728"/>
            <a:chExt cx="390609" cy="569452"/>
          </a:xfrm>
        </p:grpSpPr>
        <p:sp>
          <p:nvSpPr>
            <p:cNvPr id="57" name="Rectangle 56">
              <a:extLst>
                <a:ext uri="{FF2B5EF4-FFF2-40B4-BE49-F238E27FC236}">
                  <a16:creationId xmlns:a16="http://schemas.microsoft.com/office/drawing/2014/main" id="{C267AA33-626C-4071-8CE1-6D5B70F05F86}"/>
                </a:ext>
              </a:extLst>
            </p:cNvPr>
            <p:cNvSpPr/>
            <p:nvPr/>
          </p:nvSpPr>
          <p:spPr>
            <a:xfrm>
              <a:off x="3653525" y="5008214"/>
              <a:ext cx="250663" cy="1995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385A2460-FF37-435C-B0CC-C0BCBE7E7D78}"/>
                </a:ext>
              </a:extLst>
            </p:cNvPr>
            <p:cNvSpPr/>
            <p:nvPr/>
          </p:nvSpPr>
          <p:spPr>
            <a:xfrm>
              <a:off x="3653525" y="4823728"/>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9116E7BD-859A-48B7-921B-26E69018BB56}"/>
                </a:ext>
              </a:extLst>
            </p:cNvPr>
            <p:cNvSpPr/>
            <p:nvPr/>
          </p:nvSpPr>
          <p:spPr>
            <a:xfrm>
              <a:off x="3589207" y="4925891"/>
              <a:ext cx="390609" cy="369332"/>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1" name="Rectangle 60">
            <a:extLst>
              <a:ext uri="{FF2B5EF4-FFF2-40B4-BE49-F238E27FC236}">
                <a16:creationId xmlns:a16="http://schemas.microsoft.com/office/drawing/2014/main" id="{D6D82DD3-630B-4505-A259-0AC4C079C05D}"/>
              </a:ext>
            </a:extLst>
          </p:cNvPr>
          <p:cNvSpPr/>
          <p:nvPr/>
        </p:nvSpPr>
        <p:spPr>
          <a:xfrm>
            <a:off x="3823386" y="5528651"/>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267DD7A8-496E-4D7F-AD9B-ECE37A9957FF}"/>
              </a:ext>
            </a:extLst>
          </p:cNvPr>
          <p:cNvSpPr/>
          <p:nvPr/>
        </p:nvSpPr>
        <p:spPr>
          <a:xfrm>
            <a:off x="3912440" y="5426487"/>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5" name="Straight Arrow Connector 64">
            <a:extLst>
              <a:ext uri="{FF2B5EF4-FFF2-40B4-BE49-F238E27FC236}">
                <a16:creationId xmlns:a16="http://schemas.microsoft.com/office/drawing/2014/main" id="{05C9077A-C376-4B39-99BF-1099421F40BC}"/>
              </a:ext>
            </a:extLst>
          </p:cNvPr>
          <p:cNvCxnSpPr/>
          <p:nvPr/>
        </p:nvCxnSpPr>
        <p:spPr>
          <a:xfrm>
            <a:off x="4464421" y="500742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C475932-2EE6-4252-B4B4-046D521FE248}"/>
              </a:ext>
            </a:extLst>
          </p:cNvPr>
          <p:cNvCxnSpPr/>
          <p:nvPr/>
        </p:nvCxnSpPr>
        <p:spPr>
          <a:xfrm>
            <a:off x="4464421" y="5673635"/>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DDE1DB9-15C5-4017-8510-25D07B2F5601}"/>
              </a:ext>
            </a:extLst>
          </p:cNvPr>
          <p:cNvSpPr txBox="1"/>
          <p:nvPr/>
        </p:nvSpPr>
        <p:spPr>
          <a:xfrm>
            <a:off x="5341342" y="4809605"/>
            <a:ext cx="1693119" cy="383984"/>
          </a:xfrm>
          <a:prstGeom prst="rect">
            <a:avLst/>
          </a:prstGeom>
          <a:noFill/>
        </p:spPr>
        <p:txBody>
          <a:bodyPr wrap="square" rtlCol="0">
            <a:spAutoFit/>
          </a:bodyPr>
          <a:lstStyle/>
          <a:p>
            <a:r>
              <a:rPr lang="en-GB" dirty="0">
                <a:solidFill>
                  <a:schemeClr val="accent2"/>
                </a:solidFill>
              </a:rPr>
              <a:t>break</a:t>
            </a:r>
          </a:p>
        </p:txBody>
      </p:sp>
      <p:sp>
        <p:nvSpPr>
          <p:cNvPr id="68" name="TextBox 67">
            <a:extLst>
              <a:ext uri="{FF2B5EF4-FFF2-40B4-BE49-F238E27FC236}">
                <a16:creationId xmlns:a16="http://schemas.microsoft.com/office/drawing/2014/main" id="{C6182987-CAAD-4CBD-8F0C-8A9FDE350958}"/>
              </a:ext>
            </a:extLst>
          </p:cNvPr>
          <p:cNvSpPr txBox="1"/>
          <p:nvPr/>
        </p:nvSpPr>
        <p:spPr>
          <a:xfrm>
            <a:off x="5124151" y="5470039"/>
            <a:ext cx="1693119" cy="646331"/>
          </a:xfrm>
          <a:prstGeom prst="rect">
            <a:avLst/>
          </a:prstGeom>
          <a:noFill/>
        </p:spPr>
        <p:txBody>
          <a:bodyPr wrap="square" rtlCol="0">
            <a:spAutoFit/>
          </a:bodyPr>
          <a:lstStyle/>
          <a:p>
            <a:pPr algn="ctr"/>
            <a:r>
              <a:rPr lang="en-GB" dirty="0">
                <a:solidFill>
                  <a:schemeClr val="accent6">
                    <a:lumMod val="75000"/>
                  </a:schemeClr>
                </a:solidFill>
              </a:rPr>
              <a:t>background noise</a:t>
            </a:r>
          </a:p>
        </p:txBody>
      </p:sp>
      <p:sp>
        <p:nvSpPr>
          <p:cNvPr id="71" name="Rectangle 70">
            <a:extLst>
              <a:ext uri="{FF2B5EF4-FFF2-40B4-BE49-F238E27FC236}">
                <a16:creationId xmlns:a16="http://schemas.microsoft.com/office/drawing/2014/main" id="{29D20C46-EAC6-4E19-B3F0-897EA37A1701}"/>
              </a:ext>
            </a:extLst>
          </p:cNvPr>
          <p:cNvSpPr/>
          <p:nvPr/>
        </p:nvSpPr>
        <p:spPr>
          <a:xfrm>
            <a:off x="7542386" y="5110164"/>
            <a:ext cx="388653" cy="35987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4ABAA14D-0E6E-479D-B28A-14A70220939F}"/>
              </a:ext>
            </a:extLst>
          </p:cNvPr>
          <p:cNvSpPr/>
          <p:nvPr/>
        </p:nvSpPr>
        <p:spPr>
          <a:xfrm>
            <a:off x="7542386" y="5110164"/>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E26ED86B-BF11-403B-899C-DB84E53B9C9D}"/>
              </a:ext>
            </a:extLst>
          </p:cNvPr>
          <p:cNvSpPr/>
          <p:nvPr/>
        </p:nvSpPr>
        <p:spPr>
          <a:xfrm>
            <a:off x="7610972" y="5008000"/>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2" name="Straight Arrow Connector 71">
            <a:extLst>
              <a:ext uri="{FF2B5EF4-FFF2-40B4-BE49-F238E27FC236}">
                <a16:creationId xmlns:a16="http://schemas.microsoft.com/office/drawing/2014/main" id="{DF9676B8-2ABA-437F-8B22-8CDFCEEAD2E0}"/>
              </a:ext>
            </a:extLst>
          </p:cNvPr>
          <p:cNvCxnSpPr/>
          <p:nvPr/>
        </p:nvCxnSpPr>
        <p:spPr>
          <a:xfrm>
            <a:off x="8275609" y="528124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6CD7630-3531-43FE-B9D9-80F93DB3B14E}"/>
              </a:ext>
            </a:extLst>
          </p:cNvPr>
          <p:cNvSpPr txBox="1"/>
          <p:nvPr/>
        </p:nvSpPr>
        <p:spPr>
          <a:xfrm>
            <a:off x="9095195" y="5083539"/>
            <a:ext cx="1693119" cy="383984"/>
          </a:xfrm>
          <a:prstGeom prst="rect">
            <a:avLst/>
          </a:prstGeom>
          <a:noFill/>
        </p:spPr>
        <p:txBody>
          <a:bodyPr wrap="square" rtlCol="0">
            <a:spAutoFit/>
          </a:bodyPr>
          <a:lstStyle/>
          <a:p>
            <a:r>
              <a:rPr lang="en-GB" dirty="0"/>
              <a:t>?</a:t>
            </a:r>
          </a:p>
        </p:txBody>
      </p:sp>
    </p:spTree>
    <p:extLst>
      <p:ext uri="{BB962C8B-B14F-4D97-AF65-F5344CB8AC3E}">
        <p14:creationId xmlns:p14="http://schemas.microsoft.com/office/powerpoint/2010/main" val="2246045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alpha val="20000"/>
                  </a:schemeClr>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16</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13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17</a:t>
            </a:fld>
            <a:endParaRPr lang="fr-FR"/>
          </a:p>
        </p:txBody>
      </p:sp>
      <p:grpSp>
        <p:nvGrpSpPr>
          <p:cNvPr id="15" name="Group 14">
            <a:extLst>
              <a:ext uri="{FF2B5EF4-FFF2-40B4-BE49-F238E27FC236}">
                <a16:creationId xmlns:a16="http://schemas.microsoft.com/office/drawing/2014/main" id="{889181B7-C4C8-4596-83E0-3F813466FFA7}"/>
              </a:ext>
            </a:extLst>
          </p:cNvPr>
          <p:cNvGrpSpPr/>
          <p:nvPr/>
        </p:nvGrpSpPr>
        <p:grpSpPr>
          <a:xfrm>
            <a:off x="3766804" y="1569031"/>
            <a:ext cx="7486650" cy="1128745"/>
            <a:chOff x="3766804" y="1058668"/>
            <a:chExt cx="7486650" cy="1128745"/>
          </a:xfrm>
        </p:grpSpPr>
        <p:pic>
          <p:nvPicPr>
            <p:cNvPr id="10242" name="Picture 2">
              <a:extLst>
                <a:ext uri="{FF2B5EF4-FFF2-40B4-BE49-F238E27FC236}">
                  <a16:creationId xmlns:a16="http://schemas.microsoft.com/office/drawing/2014/main" id="{1EE3B4CD-3DB1-4807-ACF1-A1093217A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804" y="1325563"/>
              <a:ext cx="7486650" cy="33337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54C239D7-B124-4821-8E43-CEEDBD8E79F9}"/>
                </a:ext>
              </a:extLst>
            </p:cNvPr>
            <p:cNvSpPr/>
            <p:nvPr/>
          </p:nvSpPr>
          <p:spPr>
            <a:xfrm>
              <a:off x="3766804" y="10586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083C9A3-F457-479E-A76A-03DC18B6A7F9}"/>
                </a:ext>
              </a:extLst>
            </p:cNvPr>
            <p:cNvSpPr/>
            <p:nvPr/>
          </p:nvSpPr>
          <p:spPr>
            <a:xfrm>
              <a:off x="3988648" y="12110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86F72BC5-2442-41AF-8901-A57333B2DE0C}"/>
                </a:ext>
              </a:extLst>
            </p:cNvPr>
            <p:cNvSpPr/>
            <p:nvPr/>
          </p:nvSpPr>
          <p:spPr>
            <a:xfrm>
              <a:off x="4210492" y="1427914"/>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Arrow Connector 10">
              <a:extLst>
                <a:ext uri="{FF2B5EF4-FFF2-40B4-BE49-F238E27FC236}">
                  <a16:creationId xmlns:a16="http://schemas.microsoft.com/office/drawing/2014/main" id="{6CA0026F-40B3-40F9-B080-E63729824BA1}"/>
                </a:ext>
              </a:extLst>
            </p:cNvPr>
            <p:cNvCxnSpPr/>
            <p:nvPr/>
          </p:nvCxnSpPr>
          <p:spPr>
            <a:xfrm>
              <a:off x="4784650" y="1970567"/>
              <a:ext cx="12865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E0981E10-E32D-450B-8E55-1CD2574E0C44}"/>
              </a:ext>
            </a:extLst>
          </p:cNvPr>
          <p:cNvSpPr/>
          <p:nvPr/>
        </p:nvSpPr>
        <p:spPr>
          <a:xfrm>
            <a:off x="3770734" y="312762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8F64120B-DDB2-4368-8385-F4FBD6849CB3}"/>
              </a:ext>
            </a:extLst>
          </p:cNvPr>
          <p:cNvSpPr/>
          <p:nvPr/>
        </p:nvSpPr>
        <p:spPr>
          <a:xfrm>
            <a:off x="4841991" y="312783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AF36A390-80E1-4050-8927-718AADA68847}"/>
              </a:ext>
            </a:extLst>
          </p:cNvPr>
          <p:cNvSpPr/>
          <p:nvPr/>
        </p:nvSpPr>
        <p:spPr>
          <a:xfrm>
            <a:off x="5913248" y="3143071"/>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C328B127-418C-4F19-A150-5AFA83DCDEC2}"/>
              </a:ext>
            </a:extLst>
          </p:cNvPr>
          <p:cNvSpPr txBox="1"/>
          <p:nvPr/>
        </p:nvSpPr>
        <p:spPr>
          <a:xfrm>
            <a:off x="343508" y="1804062"/>
            <a:ext cx="2669436" cy="707886"/>
          </a:xfrm>
          <a:prstGeom prst="rect">
            <a:avLst/>
          </a:prstGeom>
          <a:noFill/>
        </p:spPr>
        <p:txBody>
          <a:bodyPr wrap="square" rtlCol="0">
            <a:spAutoFit/>
          </a:bodyPr>
          <a:lstStyle/>
          <a:p>
            <a:pPr algn="ctr"/>
            <a:r>
              <a:rPr lang="en-GB" sz="2000" dirty="0"/>
              <a:t>Trim an initial recording into frames</a:t>
            </a:r>
          </a:p>
        </p:txBody>
      </p:sp>
      <p:sp>
        <p:nvSpPr>
          <p:cNvPr id="19" name="TextBox 18">
            <a:extLst>
              <a:ext uri="{FF2B5EF4-FFF2-40B4-BE49-F238E27FC236}">
                <a16:creationId xmlns:a16="http://schemas.microsoft.com/office/drawing/2014/main" id="{63CA2D68-E458-46EB-A5BF-D4504B01678C}"/>
              </a:ext>
            </a:extLst>
          </p:cNvPr>
          <p:cNvSpPr txBox="1"/>
          <p:nvPr/>
        </p:nvSpPr>
        <p:spPr>
          <a:xfrm>
            <a:off x="446041" y="3156121"/>
            <a:ext cx="2364358" cy="707886"/>
          </a:xfrm>
          <a:prstGeom prst="rect">
            <a:avLst/>
          </a:prstGeom>
          <a:noFill/>
        </p:spPr>
        <p:txBody>
          <a:bodyPr wrap="square" rtlCol="0">
            <a:spAutoFit/>
          </a:bodyPr>
          <a:lstStyle/>
          <a:p>
            <a:pPr algn="ctr"/>
            <a:r>
              <a:rPr lang="en-GB" sz="2000" dirty="0"/>
              <a:t>Extract features from frames</a:t>
            </a:r>
          </a:p>
        </p:txBody>
      </p:sp>
      <p:sp>
        <p:nvSpPr>
          <p:cNvPr id="35" name="TextBox 34">
            <a:extLst>
              <a:ext uri="{FF2B5EF4-FFF2-40B4-BE49-F238E27FC236}">
                <a16:creationId xmlns:a16="http://schemas.microsoft.com/office/drawing/2014/main" id="{DEE2FBB7-7326-4FCB-8290-A5B228C03D94}"/>
              </a:ext>
            </a:extLst>
          </p:cNvPr>
          <p:cNvSpPr txBox="1"/>
          <p:nvPr/>
        </p:nvSpPr>
        <p:spPr>
          <a:xfrm>
            <a:off x="496047" y="4346053"/>
            <a:ext cx="2364358" cy="1015663"/>
          </a:xfrm>
          <a:prstGeom prst="rect">
            <a:avLst/>
          </a:prstGeom>
          <a:noFill/>
        </p:spPr>
        <p:txBody>
          <a:bodyPr wrap="square" rtlCol="0">
            <a:spAutoFit/>
          </a:bodyPr>
          <a:lstStyle/>
          <a:p>
            <a:pPr algn="ctr"/>
            <a:r>
              <a:rPr lang="en-GB" sz="2000" dirty="0"/>
              <a:t>Get the probability of being a break with the model</a:t>
            </a:r>
          </a:p>
        </p:txBody>
      </p:sp>
      <p:cxnSp>
        <p:nvCxnSpPr>
          <p:cNvPr id="31" name="Straight Arrow Connector 30">
            <a:extLst>
              <a:ext uri="{FF2B5EF4-FFF2-40B4-BE49-F238E27FC236}">
                <a16:creationId xmlns:a16="http://schemas.microsoft.com/office/drawing/2014/main" id="{F1B1F8FD-EB21-486C-9167-0657C3E4471A}"/>
              </a:ext>
            </a:extLst>
          </p:cNvPr>
          <p:cNvCxnSpPr>
            <a:cxnSpLocks/>
            <a:stCxn id="28" idx="2"/>
            <a:endCxn id="32" idx="0"/>
          </p:cNvCxnSpPr>
          <p:nvPr/>
        </p:nvCxnSpPr>
        <p:spPr>
          <a:xfrm flipH="1">
            <a:off x="3988648" y="3887124"/>
            <a:ext cx="3930" cy="18228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B46C663-B2DC-441F-B8D3-28994600F840}"/>
              </a:ext>
            </a:extLst>
          </p:cNvPr>
          <p:cNvSpPr txBox="1"/>
          <p:nvPr/>
        </p:nvSpPr>
        <p:spPr>
          <a:xfrm>
            <a:off x="3173871" y="5710019"/>
            <a:ext cx="1629554" cy="646331"/>
          </a:xfrm>
          <a:prstGeom prst="rect">
            <a:avLst/>
          </a:prstGeom>
          <a:noFill/>
        </p:spPr>
        <p:txBody>
          <a:bodyPr wrap="square" rtlCol="0">
            <a:spAutoFit/>
          </a:bodyPr>
          <a:lstStyle/>
          <a:p>
            <a:pPr algn="ctr"/>
            <a:r>
              <a:rPr lang="en-GB" dirty="0"/>
              <a:t>Probability to be a break</a:t>
            </a:r>
          </a:p>
        </p:txBody>
      </p:sp>
    </p:spTree>
    <p:extLst>
      <p:ext uri="{BB962C8B-B14F-4D97-AF65-F5344CB8AC3E}">
        <p14:creationId xmlns:p14="http://schemas.microsoft.com/office/powerpoint/2010/main" val="4029230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18</a:t>
            </a:fld>
            <a:endParaRPr lang="fr-FR"/>
          </a:p>
        </p:txBody>
      </p:sp>
      <p:pic>
        <p:nvPicPr>
          <p:cNvPr id="11266" name="Picture 2">
            <a:extLst>
              <a:ext uri="{FF2B5EF4-FFF2-40B4-BE49-F238E27FC236}">
                <a16:creationId xmlns:a16="http://schemas.microsoft.com/office/drawing/2014/main" id="{39748772-8E4B-45F5-9C6E-486612ABD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3" y="601699"/>
            <a:ext cx="7200900" cy="424815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a:extLst>
              <a:ext uri="{FF2B5EF4-FFF2-40B4-BE49-F238E27FC236}">
                <a16:creationId xmlns:a16="http://schemas.microsoft.com/office/drawing/2014/main" id="{71032046-7290-4592-98E6-F323369E3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206" y="4681537"/>
            <a:ext cx="7200900" cy="18573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D831E2A4-6A66-4CD3-A0E1-CFE332DD7AAA}"/>
              </a:ext>
            </a:extLst>
          </p:cNvPr>
          <p:cNvCxnSpPr>
            <a:cxnSpLocks/>
          </p:cNvCxnSpPr>
          <p:nvPr/>
        </p:nvCxnSpPr>
        <p:spPr>
          <a:xfrm flipV="1">
            <a:off x="7570381" y="1041991"/>
            <a:ext cx="0" cy="327482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AEF333-14C1-4E13-9305-80EFA6CE07D0}"/>
              </a:ext>
            </a:extLst>
          </p:cNvPr>
          <p:cNvSpPr txBox="1"/>
          <p:nvPr/>
        </p:nvSpPr>
        <p:spPr>
          <a:xfrm>
            <a:off x="7391106" y="2356239"/>
            <a:ext cx="2115875" cy="646331"/>
          </a:xfrm>
          <a:prstGeom prst="rect">
            <a:avLst/>
          </a:prstGeom>
          <a:noFill/>
        </p:spPr>
        <p:txBody>
          <a:bodyPr wrap="square" rtlCol="0">
            <a:spAutoFit/>
          </a:bodyPr>
          <a:lstStyle/>
          <a:p>
            <a:pPr algn="ctr"/>
            <a:r>
              <a:rPr lang="en-GB" dirty="0">
                <a:solidFill>
                  <a:srgbClr val="FF0000"/>
                </a:solidFill>
              </a:rPr>
              <a:t>Probability Threshold</a:t>
            </a:r>
          </a:p>
        </p:txBody>
      </p:sp>
      <p:cxnSp>
        <p:nvCxnSpPr>
          <p:cNvPr id="9" name="Straight Arrow Connector 8">
            <a:extLst>
              <a:ext uri="{FF2B5EF4-FFF2-40B4-BE49-F238E27FC236}">
                <a16:creationId xmlns:a16="http://schemas.microsoft.com/office/drawing/2014/main" id="{BB8E7E0A-7B9D-41AB-9F88-D77C33A80D1D}"/>
              </a:ext>
            </a:extLst>
          </p:cNvPr>
          <p:cNvCxnSpPr/>
          <p:nvPr/>
        </p:nvCxnSpPr>
        <p:spPr>
          <a:xfrm>
            <a:off x="2626242" y="1828800"/>
            <a:ext cx="116441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D0A1C3-F12A-405A-9A51-20DAA902785B}"/>
              </a:ext>
            </a:extLst>
          </p:cNvPr>
          <p:cNvSpPr txBox="1"/>
          <p:nvPr/>
        </p:nvSpPr>
        <p:spPr>
          <a:xfrm>
            <a:off x="2126512" y="1325563"/>
            <a:ext cx="2286000" cy="369332"/>
          </a:xfrm>
          <a:prstGeom prst="rect">
            <a:avLst/>
          </a:prstGeom>
          <a:noFill/>
        </p:spPr>
        <p:txBody>
          <a:bodyPr wrap="square" rtlCol="0">
            <a:spAutoFit/>
          </a:bodyPr>
          <a:lstStyle/>
          <a:p>
            <a:pPr algn="ctr"/>
            <a:r>
              <a:rPr lang="en-GB" dirty="0">
                <a:solidFill>
                  <a:schemeClr val="accent6">
                    <a:lumMod val="75000"/>
                  </a:schemeClr>
                </a:solidFill>
              </a:rPr>
              <a:t>Time Threshold</a:t>
            </a:r>
          </a:p>
        </p:txBody>
      </p:sp>
      <p:sp>
        <p:nvSpPr>
          <p:cNvPr id="12" name="ZoneTexte 11">
            <a:extLst>
              <a:ext uri="{FF2B5EF4-FFF2-40B4-BE49-F238E27FC236}">
                <a16:creationId xmlns:a16="http://schemas.microsoft.com/office/drawing/2014/main" id="{9E3A8231-983D-47E2-9DC7-CA60FA93C923}"/>
              </a:ext>
            </a:extLst>
          </p:cNvPr>
          <p:cNvSpPr txBox="1"/>
          <p:nvPr/>
        </p:nvSpPr>
        <p:spPr>
          <a:xfrm>
            <a:off x="8122537" y="3520505"/>
            <a:ext cx="3537097" cy="2215991"/>
          </a:xfrm>
          <a:prstGeom prst="rect">
            <a:avLst/>
          </a:prstGeom>
          <a:noFill/>
        </p:spPr>
        <p:txBody>
          <a:bodyPr wrap="square">
            <a:spAutoFit/>
          </a:bodyPr>
          <a:lstStyle/>
          <a:p>
            <a:pPr algn="ctr"/>
            <a:r>
              <a:rPr lang="en-US" sz="2400" dirty="0">
                <a:solidFill>
                  <a:srgbClr val="000000"/>
                </a:solidFill>
                <a:effectLst/>
                <a:latin typeface="Calibri" panose="020F0502020204030204" pitchFamily="34" charset="0"/>
              </a:rPr>
              <a:t>Probability of being a break throughout the recording vs amplitude of the recording -&gt; not a clear correspondence</a:t>
            </a:r>
            <a:endParaRPr lang="en-US" sz="2400" dirty="0"/>
          </a:p>
          <a:p>
            <a:r>
              <a:rPr lang="en-US" dirty="0"/>
              <a:t> </a:t>
            </a:r>
          </a:p>
        </p:txBody>
      </p:sp>
    </p:spTree>
    <p:extLst>
      <p:ext uri="{BB962C8B-B14F-4D97-AF65-F5344CB8AC3E}">
        <p14:creationId xmlns:p14="http://schemas.microsoft.com/office/powerpoint/2010/main" val="351836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19</a:t>
            </a:fld>
            <a:endParaRPr lang="fr-FR"/>
          </a:p>
        </p:txBody>
      </p:sp>
      <p:pic>
        <p:nvPicPr>
          <p:cNvPr id="3074" name="Picture 2">
            <a:extLst>
              <a:ext uri="{FF2B5EF4-FFF2-40B4-BE49-F238E27FC236}">
                <a16:creationId xmlns:a16="http://schemas.microsoft.com/office/drawing/2014/main" id="{BD8D4102-54AB-40EB-A551-09539721F1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7" y="776287"/>
            <a:ext cx="9001125" cy="5305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15B430B-8ACE-4632-A912-17B80D85AF58}"/>
              </a:ext>
            </a:extLst>
          </p:cNvPr>
          <p:cNvSpPr txBox="1"/>
          <p:nvPr/>
        </p:nvSpPr>
        <p:spPr>
          <a:xfrm>
            <a:off x="1595437" y="6211668"/>
            <a:ext cx="6220838" cy="646331"/>
          </a:xfrm>
          <a:prstGeom prst="rect">
            <a:avLst/>
          </a:prstGeom>
          <a:noFill/>
        </p:spPr>
        <p:txBody>
          <a:bodyPr wrap="square">
            <a:spAutoFit/>
          </a:bodyPr>
          <a:lstStyle/>
          <a:p>
            <a:r>
              <a:rPr lang="en-US" sz="1800" dirty="0">
                <a:solidFill>
                  <a:srgbClr val="000000"/>
                </a:solidFill>
                <a:effectLst/>
                <a:latin typeface="Calibri" panose="020F0502020204030204" pitchFamily="34" charset="0"/>
              </a:rPr>
              <a:t>MSE (Mean Square Error) = 5.01, the algorithm predicts the number of breaks with an </a:t>
            </a:r>
            <a:r>
              <a:rPr lang="en-US" sz="1800" b="1" dirty="0">
                <a:solidFill>
                  <a:srgbClr val="000000"/>
                </a:solidFill>
                <a:effectLst/>
                <a:latin typeface="Calibri" panose="020F0502020204030204" pitchFamily="34" charset="0"/>
              </a:rPr>
              <a:t>accuracy</a:t>
            </a:r>
            <a:r>
              <a:rPr lang="en-US" sz="1800" dirty="0">
                <a:solidFill>
                  <a:srgbClr val="000000"/>
                </a:solidFill>
                <a:effectLst/>
                <a:latin typeface="Calibri" panose="020F0502020204030204" pitchFamily="34" charset="0"/>
              </a:rPr>
              <a:t> </a:t>
            </a:r>
            <a:r>
              <a:rPr lang="en-US" sz="1800" b="1" dirty="0">
                <a:solidFill>
                  <a:srgbClr val="000000"/>
                </a:solidFill>
                <a:effectLst/>
                <a:latin typeface="Calibri" panose="020F0502020204030204" pitchFamily="34" charset="0"/>
              </a:rPr>
              <a:t>of around 2.2 breaks</a:t>
            </a:r>
            <a:endParaRPr lang="en-US" b="1" dirty="0"/>
          </a:p>
        </p:txBody>
      </p:sp>
    </p:spTree>
    <p:extLst>
      <p:ext uri="{BB962C8B-B14F-4D97-AF65-F5344CB8AC3E}">
        <p14:creationId xmlns:p14="http://schemas.microsoft.com/office/powerpoint/2010/main" val="2520928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Company</a:t>
            </a:r>
          </a:p>
        </p:txBody>
      </p:sp>
      <p:sp>
        <p:nvSpPr>
          <p:cNvPr id="3" name="Espace réservé du contenu 2">
            <a:extLst>
              <a:ext uri="{FF2B5EF4-FFF2-40B4-BE49-F238E27FC236}">
                <a16:creationId xmlns:a16="http://schemas.microsoft.com/office/drawing/2014/main" id="{BBB97862-E0AD-4C75-9C1D-90CFF8A85DC3}"/>
              </a:ext>
            </a:extLst>
          </p:cNvPr>
          <p:cNvSpPr>
            <a:spLocks noGrp="1"/>
          </p:cNvSpPr>
          <p:nvPr>
            <p:ph idx="1"/>
          </p:nvPr>
        </p:nvSpPr>
        <p:spPr>
          <a:xfrm>
            <a:off x="417576" y="1726267"/>
            <a:ext cx="11356847" cy="4630083"/>
          </a:xfrm>
        </p:spPr>
        <p:txBody>
          <a:bodyPr anchor="ctr">
            <a:normAutofit/>
          </a:bodyPr>
          <a:lstStyle/>
          <a:p>
            <a:r>
              <a:rPr lang="en-US" b="0" i="0" dirty="0">
                <a:solidFill>
                  <a:srgbClr val="2B2B2B"/>
                </a:solidFill>
                <a:effectLst/>
                <a:latin typeface="CentraNo1-Book"/>
              </a:rPr>
              <a:t>MARS : worldwide company with 4 segments :</a:t>
            </a:r>
          </a:p>
          <a:p>
            <a:pPr lvl="1">
              <a:buFontTx/>
              <a:buChar char="-"/>
            </a:pPr>
            <a:r>
              <a:rPr lang="en-US" b="0" i="0" dirty="0">
                <a:solidFill>
                  <a:srgbClr val="2B2B2B"/>
                </a:solidFill>
                <a:effectLst/>
                <a:latin typeface="CentraNo1-Book"/>
              </a:rPr>
              <a:t>Petcare (Royal Canin, Whiskas…)</a:t>
            </a:r>
          </a:p>
          <a:p>
            <a:pPr lvl="1">
              <a:buFontTx/>
              <a:buChar char="-"/>
            </a:pPr>
            <a:r>
              <a:rPr lang="en-US" dirty="0">
                <a:solidFill>
                  <a:srgbClr val="2B2B2B"/>
                </a:solidFill>
                <a:latin typeface="CentraNo1-Book"/>
              </a:rPr>
              <a:t>Mars Wigley (</a:t>
            </a:r>
            <a:r>
              <a:rPr lang="en-US" dirty="0" err="1">
                <a:solidFill>
                  <a:srgbClr val="2B2B2B"/>
                </a:solidFill>
                <a:latin typeface="CentraNo1-Book"/>
              </a:rPr>
              <a:t>m&amp;m’s</a:t>
            </a:r>
            <a:r>
              <a:rPr lang="en-US" dirty="0">
                <a:solidFill>
                  <a:srgbClr val="2B2B2B"/>
                </a:solidFill>
                <a:latin typeface="CentraNo1-Book"/>
              </a:rPr>
              <a:t>, mars, celebrations…)</a:t>
            </a:r>
          </a:p>
          <a:p>
            <a:pPr lvl="1">
              <a:buFontTx/>
              <a:buChar char="-"/>
            </a:pPr>
            <a:r>
              <a:rPr lang="en-US" b="0" i="0" dirty="0">
                <a:solidFill>
                  <a:srgbClr val="2B2B2B"/>
                </a:solidFill>
                <a:effectLst/>
                <a:latin typeface="CentraNo1-Book"/>
              </a:rPr>
              <a:t>Food (Ben’s Original, Suzi Wan…)</a:t>
            </a:r>
          </a:p>
          <a:p>
            <a:pPr lvl="1">
              <a:buFontTx/>
              <a:buChar char="-"/>
            </a:pPr>
            <a:r>
              <a:rPr lang="en-US" b="0" i="0" dirty="0">
                <a:solidFill>
                  <a:srgbClr val="2B2B2B"/>
                </a:solidFill>
                <a:effectLst/>
                <a:latin typeface="CentraNo1-Book"/>
              </a:rPr>
              <a:t>Edge (research on human health about nutrition)</a:t>
            </a:r>
          </a:p>
          <a:p>
            <a:pPr marL="457200" lvl="1" indent="0">
              <a:buNone/>
            </a:pPr>
            <a:endParaRPr lang="en-US" sz="1600" b="0" i="0" dirty="0">
              <a:solidFill>
                <a:srgbClr val="2B2B2B"/>
              </a:solidFill>
              <a:effectLst/>
              <a:latin typeface="CentraNo1-Book"/>
            </a:endParaRPr>
          </a:p>
          <a:p>
            <a:r>
              <a:rPr lang="en-US" b="0" i="0" dirty="0">
                <a:solidFill>
                  <a:srgbClr val="2B2B2B"/>
                </a:solidFill>
                <a:effectLst/>
                <a:latin typeface="CentraNo1-Book"/>
              </a:rPr>
              <a:t>WALTHAM Petcare Science Institute is Mars Petcare's pet research and development center, whose purpose is to make A BETTER WORLD FOR PETS</a:t>
            </a:r>
          </a:p>
          <a:p>
            <a:endParaRPr lang="en-US" sz="1600" dirty="0">
              <a:solidFill>
                <a:srgbClr val="2B2B2B"/>
              </a:solidFill>
              <a:latin typeface="CentraNo1-Book"/>
            </a:endParaRPr>
          </a:p>
          <a:p>
            <a:r>
              <a:rPr lang="en-US" dirty="0">
                <a:solidFill>
                  <a:srgbClr val="2B2B2B"/>
                </a:solidFill>
                <a:latin typeface="CentraNo1-Book"/>
              </a:rPr>
              <a:t>Research on pet nutrition</a:t>
            </a:r>
            <a:endParaRPr lang="fr-FR" dirty="0"/>
          </a:p>
        </p:txBody>
      </p:sp>
      <p:sp>
        <p:nvSpPr>
          <p:cNvPr id="5" name="Slide Number Placeholder 4">
            <a:extLst>
              <a:ext uri="{FF2B5EF4-FFF2-40B4-BE49-F238E27FC236}">
                <a16:creationId xmlns:a16="http://schemas.microsoft.com/office/drawing/2014/main" id="{7F4E7859-B42B-4888-98B0-6193B021F591}"/>
              </a:ext>
            </a:extLst>
          </p:cNvPr>
          <p:cNvSpPr>
            <a:spLocks noGrp="1"/>
          </p:cNvSpPr>
          <p:nvPr>
            <p:ph type="sldNum" sz="quarter" idx="12"/>
          </p:nvPr>
        </p:nvSpPr>
        <p:spPr/>
        <p:txBody>
          <a:bodyPr/>
          <a:lstStyle/>
          <a:p>
            <a:fld id="{F88CFBEC-FD8C-48E6-AEC4-846090743C72}" type="slidenum">
              <a:rPr lang="fr-FR" smtClean="0"/>
              <a:t>2</a:t>
            </a:fld>
            <a:endParaRPr lang="fr-FR"/>
          </a:p>
        </p:txBody>
      </p:sp>
      <p:sp>
        <p:nvSpPr>
          <p:cNvPr id="4" name="AutoShape 2" descr="Waltham Petcare Science Institute | A Better World for Pets">
            <a:extLst>
              <a:ext uri="{FF2B5EF4-FFF2-40B4-BE49-F238E27FC236}">
                <a16:creationId xmlns:a16="http://schemas.microsoft.com/office/drawing/2014/main" id="{29E926D3-57B2-46D4-879C-00D186CFDF78}"/>
              </a:ext>
            </a:extLst>
          </p:cNvPr>
          <p:cNvSpPr>
            <a:spLocks noChangeAspect="1" noChangeArrowheads="1"/>
          </p:cNvSpPr>
          <p:nvPr/>
        </p:nvSpPr>
        <p:spPr bwMode="auto">
          <a:xfrm>
            <a:off x="8397557" y="1726267"/>
            <a:ext cx="1325563" cy="13255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26" name="Picture 2" descr="WALTHAM and Mars Petcare | WALTHAM Petcare Science Institute">
            <a:extLst>
              <a:ext uri="{FF2B5EF4-FFF2-40B4-BE49-F238E27FC236}">
                <a16:creationId xmlns:a16="http://schemas.microsoft.com/office/drawing/2014/main" id="{228365AC-C47A-41A0-B638-1A25295BF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049" y="0"/>
            <a:ext cx="5747951" cy="1466177"/>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que 8">
            <a:extLst>
              <a:ext uri="{FF2B5EF4-FFF2-40B4-BE49-F238E27FC236}">
                <a16:creationId xmlns:a16="http://schemas.microsoft.com/office/drawing/2014/main" id="{7BC676BB-0546-4996-A05F-50CE39BD2C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78720" y="1141423"/>
            <a:ext cx="4206960" cy="1450915"/>
          </a:xfrm>
          <a:prstGeom prst="rect">
            <a:avLst/>
          </a:prstGeom>
        </p:spPr>
      </p:pic>
    </p:spTree>
    <p:extLst>
      <p:ext uri="{BB962C8B-B14F-4D97-AF65-F5344CB8AC3E}">
        <p14:creationId xmlns:p14="http://schemas.microsoft.com/office/powerpoint/2010/main" val="4104057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Improvements &amp; Leads</a:t>
            </a:r>
          </a:p>
        </p:txBody>
      </p:sp>
      <p:sp>
        <p:nvSpPr>
          <p:cNvPr id="5" name="Slide Number Placeholder 4">
            <a:extLst>
              <a:ext uri="{FF2B5EF4-FFF2-40B4-BE49-F238E27FC236}">
                <a16:creationId xmlns:a16="http://schemas.microsoft.com/office/drawing/2014/main" id="{6A4CC2B8-BCEC-4F6F-B864-1E60FC284604}"/>
              </a:ext>
            </a:extLst>
          </p:cNvPr>
          <p:cNvSpPr>
            <a:spLocks noGrp="1"/>
          </p:cNvSpPr>
          <p:nvPr>
            <p:ph type="sldNum" sz="quarter" idx="12"/>
          </p:nvPr>
        </p:nvSpPr>
        <p:spPr/>
        <p:txBody>
          <a:bodyPr/>
          <a:lstStyle/>
          <a:p>
            <a:fld id="{F88CFBEC-FD8C-48E6-AEC4-846090743C72}" type="slidenum">
              <a:rPr lang="fr-FR" smtClean="0"/>
              <a:t>20</a:t>
            </a:fld>
            <a:endParaRPr lang="fr-FR"/>
          </a:p>
        </p:txBody>
      </p:sp>
      <p:sp>
        <p:nvSpPr>
          <p:cNvPr id="7" name="TextBox 6">
            <a:extLst>
              <a:ext uri="{FF2B5EF4-FFF2-40B4-BE49-F238E27FC236}">
                <a16:creationId xmlns:a16="http://schemas.microsoft.com/office/drawing/2014/main" id="{3979F66E-FF04-4101-8D1D-E7C99CB8C360}"/>
              </a:ext>
            </a:extLst>
          </p:cNvPr>
          <p:cNvSpPr txBox="1"/>
          <p:nvPr/>
        </p:nvSpPr>
        <p:spPr>
          <a:xfrm>
            <a:off x="712381" y="4454500"/>
            <a:ext cx="10641419" cy="1569660"/>
          </a:xfrm>
          <a:prstGeom prst="rect">
            <a:avLst/>
          </a:prstGeom>
          <a:noFill/>
        </p:spPr>
        <p:txBody>
          <a:bodyPr wrap="square" rtlCol="0">
            <a:spAutoFit/>
          </a:bodyPr>
          <a:lstStyle/>
          <a:p>
            <a:r>
              <a:rPr lang="en-GB" sz="2400" dirty="0"/>
              <a:t>Note : Machine learning approach can differentiate bites and breaks</a:t>
            </a:r>
          </a:p>
          <a:p>
            <a:endParaRPr lang="en-GB" sz="2400" dirty="0"/>
          </a:p>
          <a:p>
            <a:pPr marL="342900" indent="-342900">
              <a:buFont typeface="Arial" panose="020B0604020202020204" pitchFamily="34" charset="0"/>
              <a:buChar char="•"/>
            </a:pPr>
            <a:r>
              <a:rPr lang="en-GB" sz="2400" dirty="0"/>
              <a:t>Independent Component Analysis (ICA) to separate sources, but needs several microphones</a:t>
            </a:r>
          </a:p>
        </p:txBody>
      </p:sp>
      <p:sp>
        <p:nvSpPr>
          <p:cNvPr id="8" name="TextBox 7">
            <a:extLst>
              <a:ext uri="{FF2B5EF4-FFF2-40B4-BE49-F238E27FC236}">
                <a16:creationId xmlns:a16="http://schemas.microsoft.com/office/drawing/2014/main" id="{BC74AFE5-CD46-48BD-8777-7FA0B63390CF}"/>
              </a:ext>
            </a:extLst>
          </p:cNvPr>
          <p:cNvSpPr txBox="1"/>
          <p:nvPr/>
        </p:nvSpPr>
        <p:spPr>
          <a:xfrm>
            <a:off x="712380" y="1340132"/>
            <a:ext cx="4832385" cy="461665"/>
          </a:xfrm>
          <a:prstGeom prst="rect">
            <a:avLst/>
          </a:prstGeom>
          <a:noFill/>
        </p:spPr>
        <p:txBody>
          <a:bodyPr wrap="square" rtlCol="0">
            <a:spAutoFit/>
          </a:bodyPr>
          <a:lstStyle/>
          <a:p>
            <a:pPr marL="342900" indent="-342900">
              <a:buFont typeface="Arial" panose="020B0604020202020204" pitchFamily="34" charset="0"/>
              <a:buChar char="•"/>
            </a:pPr>
            <a:r>
              <a:rPr lang="en-GB" sz="2400" dirty="0"/>
              <a:t>Unavoidable background noises</a:t>
            </a:r>
          </a:p>
        </p:txBody>
      </p:sp>
      <p:grpSp>
        <p:nvGrpSpPr>
          <p:cNvPr id="24" name="Group 23">
            <a:extLst>
              <a:ext uri="{FF2B5EF4-FFF2-40B4-BE49-F238E27FC236}">
                <a16:creationId xmlns:a16="http://schemas.microsoft.com/office/drawing/2014/main" id="{5FD26F67-3782-43B5-BBA6-B815F0FBD1A0}"/>
              </a:ext>
            </a:extLst>
          </p:cNvPr>
          <p:cNvGrpSpPr/>
          <p:nvPr/>
        </p:nvGrpSpPr>
        <p:grpSpPr>
          <a:xfrm>
            <a:off x="1667538" y="2255347"/>
            <a:ext cx="9081978" cy="1590155"/>
            <a:chOff x="1667538" y="2186317"/>
            <a:chExt cx="9081978" cy="1590155"/>
          </a:xfrm>
        </p:grpSpPr>
        <p:sp>
          <p:nvSpPr>
            <p:cNvPr id="10" name="Rectangle: Rounded Corners 9">
              <a:extLst>
                <a:ext uri="{FF2B5EF4-FFF2-40B4-BE49-F238E27FC236}">
                  <a16:creationId xmlns:a16="http://schemas.microsoft.com/office/drawing/2014/main" id="{CAE8537B-14F0-4839-B6B0-4A5067A11378}"/>
                </a:ext>
              </a:extLst>
            </p:cNvPr>
            <p:cNvSpPr/>
            <p:nvPr/>
          </p:nvSpPr>
          <p:spPr>
            <a:xfrm>
              <a:off x="1667538" y="2186320"/>
              <a:ext cx="1562986"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Recordings</a:t>
              </a:r>
            </a:p>
          </p:txBody>
        </p:sp>
        <p:cxnSp>
          <p:nvCxnSpPr>
            <p:cNvPr id="12" name="Straight Arrow Connector 11">
              <a:extLst>
                <a:ext uri="{FF2B5EF4-FFF2-40B4-BE49-F238E27FC236}">
                  <a16:creationId xmlns:a16="http://schemas.microsoft.com/office/drawing/2014/main" id="{C5BDD29A-1BAD-408E-88F0-A1E3FCD8E635}"/>
                </a:ext>
              </a:extLst>
            </p:cNvPr>
            <p:cNvCxnSpPr>
              <a:cxnSpLocks/>
              <a:stCxn id="10" idx="3"/>
              <a:endCxn id="15" idx="1"/>
            </p:cNvCxnSpPr>
            <p:nvPr/>
          </p:nvCxnSpPr>
          <p:spPr>
            <a:xfrm flipV="1">
              <a:off x="3230524" y="2484030"/>
              <a:ext cx="17331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4B722D54-C22D-4A09-B779-E55E8C45539A}"/>
                </a:ext>
              </a:extLst>
            </p:cNvPr>
            <p:cNvSpPr/>
            <p:nvPr/>
          </p:nvSpPr>
          <p:spPr>
            <a:xfrm>
              <a:off x="4963631" y="2186318"/>
              <a:ext cx="2264735"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Frame with undetermined noise</a:t>
              </a:r>
            </a:p>
          </p:txBody>
        </p:sp>
        <p:sp>
          <p:nvSpPr>
            <p:cNvPr id="17" name="Rectangle: Rounded Corners 16">
              <a:extLst>
                <a:ext uri="{FF2B5EF4-FFF2-40B4-BE49-F238E27FC236}">
                  <a16:creationId xmlns:a16="http://schemas.microsoft.com/office/drawing/2014/main" id="{AB596EE1-5F1E-4824-ACCE-C6DA795E015E}"/>
                </a:ext>
              </a:extLst>
            </p:cNvPr>
            <p:cNvSpPr/>
            <p:nvPr/>
          </p:nvSpPr>
          <p:spPr>
            <a:xfrm>
              <a:off x="9108557" y="2186317"/>
              <a:ext cx="1640959"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Prediction</a:t>
              </a:r>
            </a:p>
          </p:txBody>
        </p:sp>
        <p:cxnSp>
          <p:nvCxnSpPr>
            <p:cNvPr id="19" name="Straight Arrow Connector 18">
              <a:extLst>
                <a:ext uri="{FF2B5EF4-FFF2-40B4-BE49-F238E27FC236}">
                  <a16:creationId xmlns:a16="http://schemas.microsoft.com/office/drawing/2014/main" id="{5146D938-CCAA-4D85-B34C-5B9E3486BB82}"/>
                </a:ext>
              </a:extLst>
            </p:cNvPr>
            <p:cNvCxnSpPr>
              <a:cxnSpLocks/>
              <a:stCxn id="15" idx="3"/>
            </p:cNvCxnSpPr>
            <p:nvPr/>
          </p:nvCxnSpPr>
          <p:spPr>
            <a:xfrm>
              <a:off x="7228366" y="2484030"/>
              <a:ext cx="18801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C77DA2D-C33E-44A1-B362-97BCF790E50F}"/>
                </a:ext>
              </a:extLst>
            </p:cNvPr>
            <p:cNvSpPr txBox="1"/>
            <p:nvPr/>
          </p:nvSpPr>
          <p:spPr>
            <a:xfrm>
              <a:off x="3438744" y="2630200"/>
              <a:ext cx="1169581" cy="646331"/>
            </a:xfrm>
            <a:prstGeom prst="rect">
              <a:avLst/>
            </a:prstGeom>
            <a:noFill/>
          </p:spPr>
          <p:txBody>
            <a:bodyPr wrap="square" rtlCol="0">
              <a:spAutoFit/>
            </a:bodyPr>
            <a:lstStyle/>
            <a:p>
              <a:pPr algn="ctr"/>
              <a:r>
                <a:rPr lang="en-GB" dirty="0"/>
                <a:t>Amplitude selection</a:t>
              </a:r>
            </a:p>
          </p:txBody>
        </p:sp>
        <p:sp>
          <p:nvSpPr>
            <p:cNvPr id="23" name="TextBox 22">
              <a:extLst>
                <a:ext uri="{FF2B5EF4-FFF2-40B4-BE49-F238E27FC236}">
                  <a16:creationId xmlns:a16="http://schemas.microsoft.com/office/drawing/2014/main" id="{12912FFC-FA4B-43D6-9A79-2B081B68D7D1}"/>
                </a:ext>
              </a:extLst>
            </p:cNvPr>
            <p:cNvSpPr txBox="1"/>
            <p:nvPr/>
          </p:nvSpPr>
          <p:spPr>
            <a:xfrm>
              <a:off x="7101218" y="2576143"/>
              <a:ext cx="2134488" cy="1200329"/>
            </a:xfrm>
            <a:prstGeom prst="rect">
              <a:avLst/>
            </a:prstGeom>
            <a:noFill/>
          </p:spPr>
          <p:txBody>
            <a:bodyPr wrap="square" rtlCol="0">
              <a:spAutoFit/>
            </a:bodyPr>
            <a:lstStyle/>
            <a:p>
              <a:pPr algn="ctr"/>
              <a:r>
                <a:rPr lang="en-GB" dirty="0"/>
                <a:t>Machine Learning Model trained to differentiate noises from breaks </a:t>
              </a:r>
            </a:p>
          </p:txBody>
        </p:sp>
      </p:grpSp>
    </p:spTree>
    <p:extLst>
      <p:ext uri="{BB962C8B-B14F-4D97-AF65-F5344CB8AC3E}">
        <p14:creationId xmlns:p14="http://schemas.microsoft.com/office/powerpoint/2010/main" val="4116136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Conclusion</a:t>
            </a:r>
          </a:p>
        </p:txBody>
      </p:sp>
      <p:sp>
        <p:nvSpPr>
          <p:cNvPr id="5" name="Slide Number Placeholder 4">
            <a:extLst>
              <a:ext uri="{FF2B5EF4-FFF2-40B4-BE49-F238E27FC236}">
                <a16:creationId xmlns:a16="http://schemas.microsoft.com/office/drawing/2014/main" id="{DF493F84-EB92-4871-830A-DA4889A999DB}"/>
              </a:ext>
            </a:extLst>
          </p:cNvPr>
          <p:cNvSpPr>
            <a:spLocks noGrp="1"/>
          </p:cNvSpPr>
          <p:nvPr>
            <p:ph type="sldNum" sz="quarter" idx="12"/>
          </p:nvPr>
        </p:nvSpPr>
        <p:spPr/>
        <p:txBody>
          <a:bodyPr/>
          <a:lstStyle/>
          <a:p>
            <a:fld id="{F88CFBEC-FD8C-48E6-AEC4-846090743C72}" type="slidenum">
              <a:rPr lang="fr-FR" smtClean="0"/>
              <a:t>21</a:t>
            </a:fld>
            <a:endParaRPr lang="fr-FR"/>
          </a:p>
        </p:txBody>
      </p:sp>
      <p:sp>
        <p:nvSpPr>
          <p:cNvPr id="8" name="TextBox 7">
            <a:extLst>
              <a:ext uri="{FF2B5EF4-FFF2-40B4-BE49-F238E27FC236}">
                <a16:creationId xmlns:a16="http://schemas.microsoft.com/office/drawing/2014/main" id="{126B2639-43E2-4BA2-A773-A97F0AB64C4D}"/>
              </a:ext>
            </a:extLst>
          </p:cNvPr>
          <p:cNvSpPr txBox="1"/>
          <p:nvPr/>
        </p:nvSpPr>
        <p:spPr>
          <a:xfrm>
            <a:off x="806116" y="1597729"/>
            <a:ext cx="10547684" cy="2923877"/>
          </a:xfrm>
          <a:prstGeom prst="rect">
            <a:avLst/>
          </a:prstGeom>
          <a:noFill/>
        </p:spPr>
        <p:txBody>
          <a:bodyPr wrap="square" rtlCol="0">
            <a:spAutoFit/>
          </a:bodyPr>
          <a:lstStyle/>
          <a:p>
            <a:pPr marL="457200" indent="-457200">
              <a:buFont typeface="Arial" panose="020B0604020202020204" pitchFamily="34" charset="0"/>
              <a:buChar char="•"/>
            </a:pPr>
            <a:r>
              <a:rPr lang="en-GB" sz="3200" dirty="0"/>
              <a:t>About Data acquisition method</a:t>
            </a:r>
          </a:p>
          <a:p>
            <a:r>
              <a:rPr lang="en-US" sz="2400" dirty="0"/>
              <a:t>Noise is a limiting factor for prediction. It must be kept to a minimum</a:t>
            </a:r>
          </a:p>
          <a:p>
            <a:endParaRPr lang="en-US" sz="2400" dirty="0"/>
          </a:p>
          <a:p>
            <a:r>
              <a:rPr lang="en-US" sz="2400" dirty="0"/>
              <a:t>Strong labelling allows more technical possibilities that can be used for prediction.</a:t>
            </a:r>
            <a:endParaRPr lang="en-GB" sz="2400" dirty="0"/>
          </a:p>
          <a:p>
            <a:endParaRPr lang="en-GB" sz="2400" dirty="0"/>
          </a:p>
          <a:p>
            <a:pPr marL="457200" indent="-457200">
              <a:buFont typeface="Arial" panose="020B0604020202020204" pitchFamily="34" charset="0"/>
              <a:buChar char="•"/>
            </a:pPr>
            <a:r>
              <a:rPr lang="en-GB" sz="3200" dirty="0"/>
              <a:t>About acoustic data for detection of events</a:t>
            </a:r>
          </a:p>
          <a:p>
            <a:r>
              <a:rPr lang="en-GB" sz="2400" dirty="0"/>
              <a:t>Break </a:t>
            </a:r>
            <a:r>
              <a:rPr lang="en-US" sz="2400" dirty="0"/>
              <a:t>produce a quite identifiable sound. Bites could be more difficult.</a:t>
            </a:r>
            <a:endParaRPr lang="en-GB" sz="2400" dirty="0"/>
          </a:p>
        </p:txBody>
      </p:sp>
    </p:spTree>
    <p:extLst>
      <p:ext uri="{BB962C8B-B14F-4D97-AF65-F5344CB8AC3E}">
        <p14:creationId xmlns:p14="http://schemas.microsoft.com/office/powerpoint/2010/main" val="2544654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97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AF64FF-C8DD-4BD3-8C38-10DC7F9F3DE6}"/>
              </a:ext>
            </a:extLst>
          </p:cNvPr>
          <p:cNvSpPr>
            <a:spLocks noGrp="1"/>
          </p:cNvSpPr>
          <p:nvPr>
            <p:ph type="title"/>
          </p:nvPr>
        </p:nvSpPr>
        <p:spPr>
          <a:xfrm>
            <a:off x="1303421" y="786392"/>
            <a:ext cx="9585158" cy="3990145"/>
          </a:xfrm>
          <a:ln w="44450">
            <a:solidFill>
              <a:srgbClr val="D2D0D0"/>
            </a:solidFill>
          </a:ln>
        </p:spPr>
        <p:txBody>
          <a:bodyPr anchor="t">
            <a:normAutofit/>
          </a:bodyPr>
          <a:lstStyle/>
          <a:p>
            <a:pPr algn="ctr"/>
            <a:r>
              <a:rPr lang="fr-FR" sz="4800" b="1" dirty="0">
                <a:solidFill>
                  <a:srgbClr val="0000E6"/>
                </a:solidFill>
                <a:latin typeface="Aharoni" panose="02010803020104030203" pitchFamily="2" charset="-79"/>
                <a:cs typeface="Aharoni" panose="02010803020104030203" pitchFamily="2" charset="-79"/>
              </a:rPr>
              <a:t>THANK YOU</a:t>
            </a:r>
          </a:p>
        </p:txBody>
      </p:sp>
      <p:pic>
        <p:nvPicPr>
          <p:cNvPr id="1026" name="Picture 2" descr="https://www.pngarts.com/explore/95398/download/95397Cute Cat PNG Image">
            <a:extLst>
              <a:ext uri="{FF2B5EF4-FFF2-40B4-BE49-F238E27FC236}">
                <a16:creationId xmlns:a16="http://schemas.microsoft.com/office/drawing/2014/main" id="{8E5F43F4-5CD3-48C2-AA76-6431ADB93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1548564"/>
            <a:ext cx="6038850" cy="29908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C6D31DC-C737-435D-9129-A721D58205CE}"/>
              </a:ext>
            </a:extLst>
          </p:cNvPr>
          <p:cNvSpPr>
            <a:spLocks noGrp="1"/>
          </p:cNvSpPr>
          <p:nvPr>
            <p:ph type="sldNum" sz="quarter" idx="12"/>
          </p:nvPr>
        </p:nvSpPr>
        <p:spPr/>
        <p:txBody>
          <a:bodyPr/>
          <a:lstStyle/>
          <a:p>
            <a:fld id="{F88CFBEC-FD8C-48E6-AEC4-846090743C72}" type="slidenum">
              <a:rPr lang="fr-FR" smtClean="0"/>
              <a:t>22</a:t>
            </a:fld>
            <a:endParaRPr lang="fr-FR"/>
          </a:p>
        </p:txBody>
      </p:sp>
      <p:sp>
        <p:nvSpPr>
          <p:cNvPr id="7" name="TextBox 6">
            <a:extLst>
              <a:ext uri="{FF2B5EF4-FFF2-40B4-BE49-F238E27FC236}">
                <a16:creationId xmlns:a16="http://schemas.microsoft.com/office/drawing/2014/main" id="{DB6237AB-BB61-493F-A74C-472C9B9D8273}"/>
              </a:ext>
            </a:extLst>
          </p:cNvPr>
          <p:cNvSpPr txBox="1"/>
          <p:nvPr/>
        </p:nvSpPr>
        <p:spPr>
          <a:xfrm>
            <a:off x="1303421" y="4818396"/>
            <a:ext cx="9585158" cy="369332"/>
          </a:xfrm>
          <a:prstGeom prst="rect">
            <a:avLst/>
          </a:prstGeom>
          <a:noFill/>
        </p:spPr>
        <p:txBody>
          <a:bodyPr wrap="square" rtlCol="0">
            <a:spAutoFit/>
          </a:bodyPr>
          <a:lstStyle/>
          <a:p>
            <a:r>
              <a:rPr lang="en-GB" b="1" dirty="0">
                <a:latin typeface="+mj-lt"/>
                <a:cs typeface="Aharoni" panose="02010803020104030203" pitchFamily="2" charset="-79"/>
              </a:rPr>
              <a:t>Image sources :  </a:t>
            </a:r>
            <a:r>
              <a:rPr lang="en-GB" dirty="0">
                <a:latin typeface="+mj-lt"/>
                <a:cs typeface="Aharoni" panose="02010803020104030203" pitchFamily="2" charset="-79"/>
              </a:rPr>
              <a:t>pngarts.com and </a:t>
            </a:r>
            <a:r>
              <a:rPr lang="en-GB" dirty="0" err="1">
                <a:latin typeface="+mj-lt"/>
                <a:cs typeface="Aharoni" panose="02010803020104030203" pitchFamily="2" charset="-79"/>
              </a:rPr>
              <a:t>Verlina</a:t>
            </a:r>
            <a:endParaRPr lang="en-GB" dirty="0">
              <a:latin typeface="+mj-lt"/>
              <a:cs typeface="Aharoni" panose="02010803020104030203" pitchFamily="2" charset="-79"/>
            </a:endParaRPr>
          </a:p>
        </p:txBody>
      </p:sp>
    </p:spTree>
    <p:extLst>
      <p:ext uri="{BB962C8B-B14F-4D97-AF65-F5344CB8AC3E}">
        <p14:creationId xmlns:p14="http://schemas.microsoft.com/office/powerpoint/2010/main" val="4017975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940D3E8-7E8B-48B6-AEFF-34B3356E47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5" y="0"/>
            <a:ext cx="1160145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a:extLst>
              <a:ext uri="{FF2B5EF4-FFF2-40B4-BE49-F238E27FC236}">
                <a16:creationId xmlns:a16="http://schemas.microsoft.com/office/drawing/2014/main" id="{E0015985-2CB9-4EAC-9CC4-E30FA03AD0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337" y="4581525"/>
            <a:ext cx="11020425" cy="22764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77CD896B-C8AA-484E-B9FA-692866F075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734" y="2206248"/>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a:extLst>
              <a:ext uri="{FF2B5EF4-FFF2-40B4-BE49-F238E27FC236}">
                <a16:creationId xmlns:a16="http://schemas.microsoft.com/office/drawing/2014/main" id="{CFDD4DDE-9572-44C4-B01B-7C2AAFC332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0734" y="3142039"/>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a:extLst>
              <a:ext uri="{FF2B5EF4-FFF2-40B4-BE49-F238E27FC236}">
                <a16:creationId xmlns:a16="http://schemas.microsoft.com/office/drawing/2014/main" id="{E7C68A79-5E8E-4E11-A3D5-9D83FE77A0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6850" y="1546168"/>
            <a:ext cx="92583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_clean_short">
            <a:hlinkClick r:id="" action="ppaction://media"/>
            <a:extLst>
              <a:ext uri="{FF2B5EF4-FFF2-40B4-BE49-F238E27FC236}">
                <a16:creationId xmlns:a16="http://schemas.microsoft.com/office/drawing/2014/main" id="{56BF550E-2CC6-4968-8B78-F1FCBC74C8B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714807" y="2087185"/>
            <a:ext cx="609600" cy="609600"/>
          </a:xfrm>
          <a:prstGeom prst="rect">
            <a:avLst/>
          </a:prstGeom>
        </p:spPr>
      </p:pic>
      <p:pic>
        <p:nvPicPr>
          <p:cNvPr id="14" name="audio_original_original">
            <a:hlinkClick r:id="" action="ppaction://media"/>
            <a:extLst>
              <a:ext uri="{FF2B5EF4-FFF2-40B4-BE49-F238E27FC236}">
                <a16:creationId xmlns:a16="http://schemas.microsoft.com/office/drawing/2014/main" id="{B26DE830-AC60-42E9-A300-ACD9A23B810B}"/>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9714807" y="3046092"/>
            <a:ext cx="609600" cy="609600"/>
          </a:xfrm>
          <a:prstGeom prst="rect">
            <a:avLst/>
          </a:prstGeom>
        </p:spPr>
      </p:pic>
    </p:spTree>
    <p:extLst>
      <p:ext uri="{BB962C8B-B14F-4D97-AF65-F5344CB8AC3E}">
        <p14:creationId xmlns:p14="http://schemas.microsoft.com/office/powerpoint/2010/main" val="216712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5"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54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3"/>
                </p:tgtEl>
              </p:cMediaNode>
            </p:audio>
            <p:audio>
              <p:cMediaNode vol="80000">
                <p:cTn id="12" fill="hold" display="0">
                  <p:stCondLst>
                    <p:cond delay="indefinite"/>
                  </p:stCondLst>
                  <p:endCondLst>
                    <p:cond evt="onStopAudio" delay="0">
                      <p:tgtEl>
                        <p:sldTgt/>
                      </p:tgtEl>
                    </p:cond>
                  </p:endCondLst>
                </p:cTn>
                <p:tgtEl>
                  <p:spTgt spid="1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 Processing</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ICA</a:t>
            </a:r>
          </a:p>
        </p:txBody>
      </p:sp>
      <p:sp>
        <p:nvSpPr>
          <p:cNvPr id="4" name="Espace réservé du contenu 2">
            <a:extLst>
              <a:ext uri="{FF2B5EF4-FFF2-40B4-BE49-F238E27FC236}">
                <a16:creationId xmlns:a16="http://schemas.microsoft.com/office/drawing/2014/main" id="{CE066112-0A11-45E5-A7B3-AF97868619DE}"/>
              </a:ext>
            </a:extLst>
          </p:cNvPr>
          <p:cNvSpPr>
            <a:spLocks noGrp="1"/>
          </p:cNvSpPr>
          <p:nvPr>
            <p:ph idx="1"/>
          </p:nvPr>
        </p:nvSpPr>
        <p:spPr>
          <a:xfrm>
            <a:off x="587188" y="1325563"/>
            <a:ext cx="11017624" cy="5235669"/>
          </a:xfrm>
        </p:spPr>
        <p:txBody>
          <a:bodyPr>
            <a:normAutofit/>
          </a:bodyPr>
          <a:lstStyle/>
          <a:p>
            <a:pPr marL="0" indent="0" algn="ctr">
              <a:buNone/>
            </a:pPr>
            <a:r>
              <a:rPr lang="en-GB" sz="3600" b="1" dirty="0">
                <a:solidFill>
                  <a:srgbClr val="000000"/>
                </a:solidFill>
                <a:effectLst/>
                <a:latin typeface="Calibri" panose="020F0502020204030204" pitchFamily="34" charset="0"/>
              </a:rPr>
              <a:t>I</a:t>
            </a:r>
            <a:r>
              <a:rPr lang="en-GB" dirty="0">
                <a:solidFill>
                  <a:srgbClr val="000000"/>
                </a:solidFill>
                <a:effectLst/>
                <a:latin typeface="Calibri" panose="020F0502020204030204" pitchFamily="34" charset="0"/>
              </a:rPr>
              <a:t>ndependent</a:t>
            </a:r>
            <a:r>
              <a:rPr lang="en-US" dirty="0">
                <a:solidFill>
                  <a:srgbClr val="000000"/>
                </a:solidFill>
                <a:effectLst/>
                <a:latin typeface="Calibri" panose="020F0502020204030204" pitchFamily="34" charset="0"/>
              </a:rPr>
              <a:t> </a:t>
            </a:r>
            <a:r>
              <a:rPr lang="en-US" sz="3600" b="1" dirty="0">
                <a:solidFill>
                  <a:srgbClr val="000000"/>
                </a:solidFill>
                <a:effectLst/>
                <a:latin typeface="Calibri" panose="020F0502020204030204" pitchFamily="34" charset="0"/>
              </a:rPr>
              <a:t>C</a:t>
            </a:r>
            <a:r>
              <a:rPr lang="en-US" dirty="0">
                <a:solidFill>
                  <a:srgbClr val="000000"/>
                </a:solidFill>
                <a:effectLst/>
                <a:latin typeface="Calibri" panose="020F0502020204030204" pitchFamily="34" charset="0"/>
              </a:rPr>
              <a:t>omponent </a:t>
            </a:r>
            <a:r>
              <a:rPr lang="en-US" sz="3600" b="1" dirty="0">
                <a:solidFill>
                  <a:srgbClr val="000000"/>
                </a:solidFill>
                <a:effectLst/>
                <a:latin typeface="Calibri" panose="020F0502020204030204" pitchFamily="34" charset="0"/>
              </a:rPr>
              <a:t>A</a:t>
            </a:r>
            <a:r>
              <a:rPr lang="en-US" dirty="0">
                <a:solidFill>
                  <a:srgbClr val="000000"/>
                </a:solidFill>
                <a:effectLst/>
                <a:latin typeface="Calibri" panose="020F0502020204030204" pitchFamily="34" charset="0"/>
              </a:rPr>
              <a:t>nalysis</a:t>
            </a:r>
          </a:p>
          <a:p>
            <a:pPr marL="0" indent="0" algn="ctr">
              <a:buNone/>
            </a:pPr>
            <a:r>
              <a:rPr lang="en-US" dirty="0">
                <a:solidFill>
                  <a:srgbClr val="000000"/>
                </a:solidFill>
                <a:effectLst/>
                <a:latin typeface="Calibri" panose="020F0502020204030204" pitchFamily="34" charset="0"/>
              </a:rPr>
              <a:t>(method of blind source separation)</a:t>
            </a:r>
            <a:endParaRPr lang="en-US" dirty="0"/>
          </a:p>
          <a:p>
            <a:endParaRPr lang="fr-FR" dirty="0"/>
          </a:p>
          <a:p>
            <a:pPr marL="0" indent="0">
              <a:buNone/>
            </a:pPr>
            <a:r>
              <a:rPr lang="en-US" sz="2400" b="1" dirty="0"/>
              <a:t>IDEA : </a:t>
            </a:r>
            <a:r>
              <a:rPr lang="en-US" sz="2400" dirty="0"/>
              <a:t>try this method to isolate the different independent sources, to separate the sound of interest (cat breaking and chewing) from the rest. Would like to separate the following sources :</a:t>
            </a:r>
          </a:p>
          <a:p>
            <a:pPr marL="0" indent="0">
              <a:buNone/>
            </a:pPr>
            <a:r>
              <a:rPr lang="en-US" sz="2400" dirty="0"/>
              <a:t>	 - cat</a:t>
            </a:r>
          </a:p>
          <a:p>
            <a:pPr marL="0" indent="0">
              <a:buNone/>
            </a:pPr>
            <a:r>
              <a:rPr lang="en-US" sz="2400" dirty="0"/>
              <a:t>	 - human (voices)</a:t>
            </a:r>
          </a:p>
          <a:p>
            <a:pPr marL="0" indent="0">
              <a:buNone/>
            </a:pPr>
            <a:r>
              <a:rPr lang="en-US" sz="2400" dirty="0"/>
              <a:t>	 - electronic machines (interferences)</a:t>
            </a:r>
          </a:p>
          <a:p>
            <a:pPr marL="0" indent="0">
              <a:buNone/>
            </a:pPr>
            <a:endParaRPr lang="en-US" sz="2400" dirty="0"/>
          </a:p>
          <a:p>
            <a:pPr marL="0" indent="0">
              <a:buNone/>
            </a:pPr>
            <a:r>
              <a:rPr lang="en-US" sz="2400" b="1" dirty="0"/>
              <a:t>BUT : </a:t>
            </a:r>
            <a:r>
              <a:rPr lang="en-US" sz="2400" dirty="0"/>
              <a:t>need simultaneous recordings, thus multiple microphone</a:t>
            </a:r>
          </a:p>
          <a:p>
            <a:endParaRPr lang="fr-FR" dirty="0"/>
          </a:p>
        </p:txBody>
      </p:sp>
      <p:sp>
        <p:nvSpPr>
          <p:cNvPr id="6" name="Slide Number Placeholder 5">
            <a:extLst>
              <a:ext uri="{FF2B5EF4-FFF2-40B4-BE49-F238E27FC236}">
                <a16:creationId xmlns:a16="http://schemas.microsoft.com/office/drawing/2014/main" id="{B1CA1CA2-A8C4-49F9-9517-66CAB785B3A3}"/>
              </a:ext>
            </a:extLst>
          </p:cNvPr>
          <p:cNvSpPr>
            <a:spLocks noGrp="1"/>
          </p:cNvSpPr>
          <p:nvPr>
            <p:ph type="sldNum" sz="quarter" idx="12"/>
          </p:nvPr>
        </p:nvSpPr>
        <p:spPr/>
        <p:txBody>
          <a:bodyPr/>
          <a:lstStyle/>
          <a:p>
            <a:fld id="{F88CFBEC-FD8C-48E6-AEC4-846090743C72}" type="slidenum">
              <a:rPr lang="fr-FR" smtClean="0"/>
              <a:t>24</a:t>
            </a:fld>
            <a:endParaRPr lang="fr-FR"/>
          </a:p>
        </p:txBody>
      </p:sp>
    </p:spTree>
    <p:extLst>
      <p:ext uri="{BB962C8B-B14F-4D97-AF65-F5344CB8AC3E}">
        <p14:creationId xmlns:p14="http://schemas.microsoft.com/office/powerpoint/2010/main" val="243207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Functional data analysis</a:t>
            </a:r>
          </a:p>
        </p:txBody>
      </p:sp>
      <p:sp>
        <p:nvSpPr>
          <p:cNvPr id="3" name="TextBox 2">
            <a:extLst>
              <a:ext uri="{FF2B5EF4-FFF2-40B4-BE49-F238E27FC236}">
                <a16:creationId xmlns:a16="http://schemas.microsoft.com/office/drawing/2014/main" id="{FA0C50A7-335F-4C09-A2CE-BDE87CBE2E58}"/>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6" name="Group 5">
            <a:extLst>
              <a:ext uri="{FF2B5EF4-FFF2-40B4-BE49-F238E27FC236}">
                <a16:creationId xmlns:a16="http://schemas.microsoft.com/office/drawing/2014/main" id="{107EFAD7-C904-4C24-AEC1-B528DBD5EAA6}"/>
              </a:ext>
            </a:extLst>
          </p:cNvPr>
          <p:cNvGrpSpPr/>
          <p:nvPr/>
        </p:nvGrpSpPr>
        <p:grpSpPr>
          <a:xfrm>
            <a:off x="0" y="1325563"/>
            <a:ext cx="7913346" cy="4864999"/>
            <a:chOff x="220850" y="2360268"/>
            <a:chExt cx="6848475" cy="3989842"/>
          </a:xfrm>
        </p:grpSpPr>
        <p:pic>
          <p:nvPicPr>
            <p:cNvPr id="1046" name="Picture 22">
              <a:extLst>
                <a:ext uri="{FF2B5EF4-FFF2-40B4-BE49-F238E27FC236}">
                  <a16:creationId xmlns:a16="http://schemas.microsoft.com/office/drawing/2014/main" id="{6CE0B863-4518-423C-B303-08DC9B997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50" y="2406760"/>
              <a:ext cx="6848475" cy="394335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C82E1758-D9B9-4068-84E5-2A9940B22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7573" y="2360268"/>
              <a:ext cx="5172075" cy="63817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A446F536-379E-4949-899B-6718E7B84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562" y="3003096"/>
              <a:ext cx="2727172" cy="941703"/>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Slide Number Placeholder 6">
            <a:extLst>
              <a:ext uri="{FF2B5EF4-FFF2-40B4-BE49-F238E27FC236}">
                <a16:creationId xmlns:a16="http://schemas.microsoft.com/office/drawing/2014/main" id="{6CD70BCA-994A-4696-803A-787A0DA0B91B}"/>
              </a:ext>
            </a:extLst>
          </p:cNvPr>
          <p:cNvSpPr>
            <a:spLocks noGrp="1"/>
          </p:cNvSpPr>
          <p:nvPr>
            <p:ph type="sldNum" sz="quarter" idx="12"/>
          </p:nvPr>
        </p:nvSpPr>
        <p:spPr>
          <a:xfrm>
            <a:off x="8610600" y="6356350"/>
            <a:ext cx="2743200" cy="365125"/>
          </a:xfrm>
        </p:spPr>
        <p:txBody>
          <a:bodyPr/>
          <a:lstStyle/>
          <a:p>
            <a:fld id="{F88CFBEC-FD8C-48E6-AEC4-846090743C72}" type="slidenum">
              <a:rPr lang="fr-FR" smtClean="0"/>
              <a:t>25</a:t>
            </a:fld>
            <a:endParaRPr lang="fr-FR" dirty="0"/>
          </a:p>
        </p:txBody>
      </p:sp>
    </p:spTree>
    <p:extLst>
      <p:ext uri="{BB962C8B-B14F-4D97-AF65-F5344CB8AC3E}">
        <p14:creationId xmlns:p14="http://schemas.microsoft.com/office/powerpoint/2010/main" val="1153420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Labelling</a:t>
            </a:r>
          </a:p>
        </p:txBody>
      </p:sp>
      <p:sp>
        <p:nvSpPr>
          <p:cNvPr id="6" name="Slide Number Placeholder 5">
            <a:extLst>
              <a:ext uri="{FF2B5EF4-FFF2-40B4-BE49-F238E27FC236}">
                <a16:creationId xmlns:a16="http://schemas.microsoft.com/office/drawing/2014/main" id="{607A3F96-F882-4733-A852-9DF2A5D54298}"/>
              </a:ext>
            </a:extLst>
          </p:cNvPr>
          <p:cNvSpPr>
            <a:spLocks noGrp="1"/>
          </p:cNvSpPr>
          <p:nvPr>
            <p:ph type="sldNum" sz="quarter" idx="12"/>
          </p:nvPr>
        </p:nvSpPr>
        <p:spPr/>
        <p:txBody>
          <a:bodyPr/>
          <a:lstStyle/>
          <a:p>
            <a:fld id="{F88CFBEC-FD8C-48E6-AEC4-846090743C72}" type="slidenum">
              <a:rPr lang="fr-FR" smtClean="0"/>
              <a:t>26</a:t>
            </a:fld>
            <a:endParaRPr lang="fr-FR"/>
          </a:p>
        </p:txBody>
      </p:sp>
      <p:sp>
        <p:nvSpPr>
          <p:cNvPr id="7" name="TextBox 6">
            <a:extLst>
              <a:ext uri="{FF2B5EF4-FFF2-40B4-BE49-F238E27FC236}">
                <a16:creationId xmlns:a16="http://schemas.microsoft.com/office/drawing/2014/main" id="{E7C2E16F-7611-423F-8BED-BF420B692389}"/>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8" name="Group 7">
            <a:extLst>
              <a:ext uri="{FF2B5EF4-FFF2-40B4-BE49-F238E27FC236}">
                <a16:creationId xmlns:a16="http://schemas.microsoft.com/office/drawing/2014/main" id="{D1262086-7687-4449-8C32-E2AC65454613}"/>
              </a:ext>
            </a:extLst>
          </p:cNvPr>
          <p:cNvGrpSpPr/>
          <p:nvPr/>
        </p:nvGrpSpPr>
        <p:grpSpPr>
          <a:xfrm>
            <a:off x="285484" y="1476775"/>
            <a:ext cx="7286570" cy="4998120"/>
            <a:chOff x="223838" y="1723355"/>
            <a:chExt cx="6715125" cy="4632995"/>
          </a:xfrm>
        </p:grpSpPr>
        <p:pic>
          <p:nvPicPr>
            <p:cNvPr id="2054" name="Picture 6">
              <a:extLst>
                <a:ext uri="{FF2B5EF4-FFF2-40B4-BE49-F238E27FC236}">
                  <a16:creationId xmlns:a16="http://schemas.microsoft.com/office/drawing/2014/main" id="{348822B0-A33D-47B5-A218-0A2947C2D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1860550"/>
              <a:ext cx="6715125" cy="4495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17D49F2-C399-43BA-8632-D202D49CCD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30" y="1991207"/>
              <a:ext cx="344805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9CE7CBB-647B-42E6-ABCF-AC77F8E0C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5362" y="1723355"/>
              <a:ext cx="5172075" cy="6381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96318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27</a:t>
            </a:fld>
            <a:endParaRPr lang="fr-FR"/>
          </a:p>
        </p:txBody>
      </p:sp>
      <p:grpSp>
        <p:nvGrpSpPr>
          <p:cNvPr id="23" name="Group 22">
            <a:extLst>
              <a:ext uri="{FF2B5EF4-FFF2-40B4-BE49-F238E27FC236}">
                <a16:creationId xmlns:a16="http://schemas.microsoft.com/office/drawing/2014/main" id="{6F4C0CAA-DD7B-456C-9D54-644967EE5FD9}"/>
              </a:ext>
            </a:extLst>
          </p:cNvPr>
          <p:cNvGrpSpPr/>
          <p:nvPr/>
        </p:nvGrpSpPr>
        <p:grpSpPr>
          <a:xfrm>
            <a:off x="2510587" y="2283911"/>
            <a:ext cx="7507705" cy="365125"/>
            <a:chOff x="2342147" y="1646237"/>
            <a:chExt cx="7507705" cy="365125"/>
          </a:xfrm>
        </p:grpSpPr>
        <p:sp>
          <p:nvSpPr>
            <p:cNvPr id="24" name="Rectangle 23">
              <a:extLst>
                <a:ext uri="{FF2B5EF4-FFF2-40B4-BE49-F238E27FC236}">
                  <a16:creationId xmlns:a16="http://schemas.microsoft.com/office/drawing/2014/main" id="{A967FF42-EF6A-4A0A-BC0C-253F0D84821C}"/>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3CBC825-D609-4811-B59E-2638E7A422C4}"/>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862DCF3D-EFF8-4811-8725-212D01C4A54F}"/>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3E9C898-F3A1-42FD-94AD-350C5CADAD97}"/>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a:extLst>
              <a:ext uri="{FF2B5EF4-FFF2-40B4-BE49-F238E27FC236}">
                <a16:creationId xmlns:a16="http://schemas.microsoft.com/office/drawing/2014/main" id="{BEC92F58-2321-470F-8846-08268215B226}"/>
              </a:ext>
            </a:extLst>
          </p:cNvPr>
          <p:cNvSpPr/>
          <p:nvPr/>
        </p:nvSpPr>
        <p:spPr>
          <a:xfrm>
            <a:off x="6098012" y="2023265"/>
            <a:ext cx="425114" cy="932450"/>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D446A0C9-7AB3-4FA6-8F0D-0F8A68F9BDCA}"/>
              </a:ext>
            </a:extLst>
          </p:cNvPr>
          <p:cNvSpPr/>
          <p:nvPr/>
        </p:nvSpPr>
        <p:spPr>
          <a:xfrm>
            <a:off x="4116805" y="2027319"/>
            <a:ext cx="425114" cy="932450"/>
          </a:xfrm>
          <a:prstGeom prst="rect">
            <a:avLst/>
          </a:prstGeom>
          <a:noFill/>
          <a:ln w="381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7F61FB67-45EC-4E6A-844E-F500F9D45FFD}"/>
              </a:ext>
            </a:extLst>
          </p:cNvPr>
          <p:cNvSpPr/>
          <p:nvPr/>
        </p:nvSpPr>
        <p:spPr>
          <a:xfrm>
            <a:off x="8279730" y="2000247"/>
            <a:ext cx="425114" cy="932450"/>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9F40D90C-574D-4E25-9D55-5C5098892578}"/>
              </a:ext>
            </a:extLst>
          </p:cNvPr>
          <p:cNvCxnSpPr>
            <a:cxnSpLocks/>
            <a:stCxn id="35" idx="2"/>
            <a:endCxn id="41" idx="0"/>
          </p:cNvCxnSpPr>
          <p:nvPr/>
        </p:nvCxnSpPr>
        <p:spPr>
          <a:xfrm flipH="1">
            <a:off x="4325340" y="2959769"/>
            <a:ext cx="4022" cy="5789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C193742-E8CC-4F37-838C-E24A2EDDDCDB}"/>
              </a:ext>
            </a:extLst>
          </p:cNvPr>
          <p:cNvSpPr txBox="1"/>
          <p:nvPr/>
        </p:nvSpPr>
        <p:spPr>
          <a:xfrm>
            <a:off x="3469091" y="3538689"/>
            <a:ext cx="1712498" cy="1200329"/>
          </a:xfrm>
          <a:prstGeom prst="rect">
            <a:avLst/>
          </a:prstGeom>
          <a:noFill/>
        </p:spPr>
        <p:txBody>
          <a:bodyPr wrap="square" rtlCol="0">
            <a:spAutoFit/>
          </a:bodyPr>
          <a:lstStyle/>
          <a:p>
            <a:pPr algn="ctr"/>
            <a:r>
              <a:rPr lang="en-GB" sz="2400" dirty="0">
                <a:solidFill>
                  <a:schemeClr val="accent6">
                    <a:lumMod val="50000"/>
                  </a:schemeClr>
                </a:solidFill>
              </a:rPr>
              <a:t>Predicted as Background noise</a:t>
            </a:r>
          </a:p>
        </p:txBody>
      </p:sp>
      <p:sp>
        <p:nvSpPr>
          <p:cNvPr id="46" name="TextBox 45">
            <a:extLst>
              <a:ext uri="{FF2B5EF4-FFF2-40B4-BE49-F238E27FC236}">
                <a16:creationId xmlns:a16="http://schemas.microsoft.com/office/drawing/2014/main" id="{A2E72E64-D9A8-42FB-B23F-BAFFD841E85F}"/>
              </a:ext>
            </a:extLst>
          </p:cNvPr>
          <p:cNvSpPr txBox="1"/>
          <p:nvPr/>
        </p:nvSpPr>
        <p:spPr>
          <a:xfrm>
            <a:off x="7724271" y="3657571"/>
            <a:ext cx="1536032" cy="830997"/>
          </a:xfrm>
          <a:prstGeom prst="rect">
            <a:avLst/>
          </a:prstGeom>
          <a:noFill/>
        </p:spPr>
        <p:txBody>
          <a:bodyPr wrap="square" rtlCol="0">
            <a:spAutoFit/>
          </a:bodyPr>
          <a:lstStyle/>
          <a:p>
            <a:pPr algn="ctr"/>
            <a:r>
              <a:rPr lang="en-GB" sz="2400" dirty="0">
                <a:solidFill>
                  <a:schemeClr val="accent2"/>
                </a:solidFill>
              </a:rPr>
              <a:t>Predicted as break</a:t>
            </a:r>
          </a:p>
        </p:txBody>
      </p:sp>
      <p:cxnSp>
        <p:nvCxnSpPr>
          <p:cNvPr id="49" name="Straight Arrow Connector 48">
            <a:extLst>
              <a:ext uri="{FF2B5EF4-FFF2-40B4-BE49-F238E27FC236}">
                <a16:creationId xmlns:a16="http://schemas.microsoft.com/office/drawing/2014/main" id="{C399C7DD-60D2-4123-BC5E-81BA572BC509}"/>
              </a:ext>
            </a:extLst>
          </p:cNvPr>
          <p:cNvCxnSpPr>
            <a:cxnSpLocks/>
            <a:stCxn id="36" idx="2"/>
            <a:endCxn id="46" idx="0"/>
          </p:cNvCxnSpPr>
          <p:nvPr/>
        </p:nvCxnSpPr>
        <p:spPr>
          <a:xfrm>
            <a:off x="8492287" y="2932697"/>
            <a:ext cx="0" cy="7248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FF50863-6469-4253-982B-95C0B0D4B7F1}"/>
              </a:ext>
            </a:extLst>
          </p:cNvPr>
          <p:cNvCxnSpPr>
            <a:cxnSpLocks/>
            <a:stCxn id="34" idx="2"/>
            <a:endCxn id="60" idx="0"/>
          </p:cNvCxnSpPr>
          <p:nvPr/>
        </p:nvCxnSpPr>
        <p:spPr>
          <a:xfrm>
            <a:off x="6310569" y="2955715"/>
            <a:ext cx="7992" cy="64147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58CE23B-D1EE-4E4D-9801-6F694CF1846E}"/>
              </a:ext>
            </a:extLst>
          </p:cNvPr>
          <p:cNvSpPr txBox="1"/>
          <p:nvPr/>
        </p:nvSpPr>
        <p:spPr>
          <a:xfrm>
            <a:off x="5462312" y="3597186"/>
            <a:ext cx="1712498" cy="830997"/>
          </a:xfrm>
          <a:prstGeom prst="rect">
            <a:avLst/>
          </a:prstGeom>
          <a:noFill/>
        </p:spPr>
        <p:txBody>
          <a:bodyPr wrap="square" rtlCol="0">
            <a:spAutoFit/>
          </a:bodyPr>
          <a:lstStyle/>
          <a:p>
            <a:pPr algn="ctr"/>
            <a:r>
              <a:rPr lang="en-GB" sz="2400" dirty="0">
                <a:solidFill>
                  <a:schemeClr val="accent1"/>
                </a:solidFill>
              </a:rPr>
              <a:t>Contentious prediction</a:t>
            </a:r>
          </a:p>
        </p:txBody>
      </p:sp>
      <p:sp>
        <p:nvSpPr>
          <p:cNvPr id="67" name="Rectangle 66">
            <a:extLst>
              <a:ext uri="{FF2B5EF4-FFF2-40B4-BE49-F238E27FC236}">
                <a16:creationId xmlns:a16="http://schemas.microsoft.com/office/drawing/2014/main" id="{A5E34A4B-3C5A-44FB-9FD0-4143ACE24904}"/>
              </a:ext>
            </a:extLst>
          </p:cNvPr>
          <p:cNvSpPr/>
          <p:nvPr/>
        </p:nvSpPr>
        <p:spPr>
          <a:xfrm>
            <a:off x="764012" y="5171528"/>
            <a:ext cx="425114" cy="93245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TextBox 67">
            <a:extLst>
              <a:ext uri="{FF2B5EF4-FFF2-40B4-BE49-F238E27FC236}">
                <a16:creationId xmlns:a16="http://schemas.microsoft.com/office/drawing/2014/main" id="{AD11B79F-CBE9-475F-8AFF-476B253C04B4}"/>
              </a:ext>
            </a:extLst>
          </p:cNvPr>
          <p:cNvSpPr txBox="1"/>
          <p:nvPr/>
        </p:nvSpPr>
        <p:spPr>
          <a:xfrm>
            <a:off x="1356570" y="5367061"/>
            <a:ext cx="4739430" cy="523220"/>
          </a:xfrm>
          <a:prstGeom prst="rect">
            <a:avLst/>
          </a:prstGeom>
          <a:noFill/>
        </p:spPr>
        <p:txBody>
          <a:bodyPr wrap="square" rtlCol="0">
            <a:spAutoFit/>
          </a:bodyPr>
          <a:lstStyle/>
          <a:p>
            <a:r>
              <a:rPr lang="en-GB" sz="2800" dirty="0"/>
              <a:t>= Frame described by features</a:t>
            </a:r>
          </a:p>
        </p:txBody>
      </p:sp>
    </p:spTree>
    <p:extLst>
      <p:ext uri="{BB962C8B-B14F-4D97-AF65-F5344CB8AC3E}">
        <p14:creationId xmlns:p14="http://schemas.microsoft.com/office/powerpoint/2010/main" val="3134143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manual method</a:t>
            </a:r>
          </a:p>
        </p:txBody>
      </p:sp>
      <p:sp>
        <p:nvSpPr>
          <p:cNvPr id="5" name="Slide Number Placeholder 4">
            <a:extLst>
              <a:ext uri="{FF2B5EF4-FFF2-40B4-BE49-F238E27FC236}">
                <a16:creationId xmlns:a16="http://schemas.microsoft.com/office/drawing/2014/main" id="{EAACA15B-F232-4076-87F0-7B4ED3DA5328}"/>
              </a:ext>
            </a:extLst>
          </p:cNvPr>
          <p:cNvSpPr>
            <a:spLocks noGrp="1"/>
          </p:cNvSpPr>
          <p:nvPr>
            <p:ph type="sldNum" sz="quarter" idx="12"/>
          </p:nvPr>
        </p:nvSpPr>
        <p:spPr/>
        <p:txBody>
          <a:bodyPr/>
          <a:lstStyle/>
          <a:p>
            <a:fld id="{F88CFBEC-FD8C-48E6-AEC4-846090743C72}" type="slidenum">
              <a:rPr lang="fr-FR" smtClean="0"/>
              <a:t>28</a:t>
            </a:fld>
            <a:endParaRPr lang="fr-FR"/>
          </a:p>
        </p:txBody>
      </p:sp>
      <p:pic>
        <p:nvPicPr>
          <p:cNvPr id="4098" name="Picture 2">
            <a:extLst>
              <a:ext uri="{FF2B5EF4-FFF2-40B4-BE49-F238E27FC236}">
                <a16:creationId xmlns:a16="http://schemas.microsoft.com/office/drawing/2014/main" id="{BC93178D-95F2-4934-BDD4-BD57C457C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33" y="1412081"/>
            <a:ext cx="8248650" cy="48577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948A488-40E2-46D2-AA77-F11F5B4669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42" y="6129823"/>
            <a:ext cx="6198518" cy="81817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150133F-620E-4B29-834F-0B64F78A3A3A}"/>
              </a:ext>
            </a:extLst>
          </p:cNvPr>
          <p:cNvSpPr txBox="1"/>
          <p:nvPr/>
        </p:nvSpPr>
        <p:spPr>
          <a:xfrm>
            <a:off x="8610600" y="2933015"/>
            <a:ext cx="3147761" cy="1815882"/>
          </a:xfrm>
          <a:prstGeom prst="rect">
            <a:avLst/>
          </a:prstGeom>
          <a:noFill/>
        </p:spPr>
        <p:txBody>
          <a:bodyPr wrap="square">
            <a:spAutoFit/>
          </a:bodyPr>
          <a:lstStyle/>
          <a:p>
            <a:r>
              <a:rPr lang="en-US" sz="2800" b="1" dirty="0">
                <a:solidFill>
                  <a:srgbClr val="000000"/>
                </a:solidFill>
                <a:latin typeface="Calibri" panose="020F0502020204030204" pitchFamily="34" charset="0"/>
              </a:rPr>
              <a:t>P</a:t>
            </a:r>
            <a:r>
              <a:rPr lang="en-US" sz="2800" b="1" dirty="0">
                <a:solidFill>
                  <a:srgbClr val="000000"/>
                </a:solidFill>
                <a:effectLst/>
                <a:latin typeface="Calibri" panose="020F0502020204030204" pitchFamily="34" charset="0"/>
              </a:rPr>
              <a:t>roblem</a:t>
            </a:r>
            <a:r>
              <a:rPr lang="en-US" sz="2800" dirty="0">
                <a:solidFill>
                  <a:srgbClr val="000000"/>
                </a:solidFill>
                <a:effectLst/>
                <a:latin typeface="Calibri" panose="020F0502020204030204" pitchFamily="34" charset="0"/>
              </a:rPr>
              <a:t> : can’t predict correctly recordings without any break</a:t>
            </a:r>
            <a:endParaRPr lang="en-US" sz="2800" dirty="0"/>
          </a:p>
        </p:txBody>
      </p:sp>
    </p:spTree>
    <p:extLst>
      <p:ext uri="{BB962C8B-B14F-4D97-AF65-F5344CB8AC3E}">
        <p14:creationId xmlns:p14="http://schemas.microsoft.com/office/powerpoint/2010/main" val="2070305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29</a:t>
            </a:fld>
            <a:endParaRPr lang="fr-FR"/>
          </a:p>
        </p:txBody>
      </p:sp>
      <p:pic>
        <p:nvPicPr>
          <p:cNvPr id="4" name="Image 3">
            <a:extLst>
              <a:ext uri="{FF2B5EF4-FFF2-40B4-BE49-F238E27FC236}">
                <a16:creationId xmlns:a16="http://schemas.microsoft.com/office/drawing/2014/main" id="{91EB0578-F412-4CC2-BF82-24F939522DE7}"/>
              </a:ext>
            </a:extLst>
          </p:cNvPr>
          <p:cNvPicPr>
            <a:picLocks noChangeAspect="1"/>
          </p:cNvPicPr>
          <p:nvPr/>
        </p:nvPicPr>
        <p:blipFill>
          <a:blip r:embed="rId3"/>
          <a:stretch>
            <a:fillRect/>
          </a:stretch>
        </p:blipFill>
        <p:spPr>
          <a:xfrm>
            <a:off x="416744" y="2041070"/>
            <a:ext cx="11358512" cy="2775860"/>
          </a:xfrm>
          <a:prstGeom prst="rect">
            <a:avLst/>
          </a:prstGeom>
        </p:spPr>
      </p:pic>
    </p:spTree>
    <p:extLst>
      <p:ext uri="{BB962C8B-B14F-4D97-AF65-F5344CB8AC3E}">
        <p14:creationId xmlns:p14="http://schemas.microsoft.com/office/powerpoint/2010/main" val="2096575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Context</a:t>
            </a:r>
          </a:p>
        </p:txBody>
      </p:sp>
      <p:sp>
        <p:nvSpPr>
          <p:cNvPr id="3" name="Espace réservé du contenu 2">
            <a:extLst>
              <a:ext uri="{FF2B5EF4-FFF2-40B4-BE49-F238E27FC236}">
                <a16:creationId xmlns:a16="http://schemas.microsoft.com/office/drawing/2014/main" id="{BBB97862-E0AD-4C75-9C1D-90CFF8A85DC3}"/>
              </a:ext>
            </a:extLst>
          </p:cNvPr>
          <p:cNvSpPr>
            <a:spLocks noGrp="1"/>
          </p:cNvSpPr>
          <p:nvPr>
            <p:ph idx="1"/>
          </p:nvPr>
        </p:nvSpPr>
        <p:spPr>
          <a:xfrm>
            <a:off x="600831" y="1726268"/>
            <a:ext cx="7777856" cy="3405463"/>
          </a:xfrm>
        </p:spPr>
        <p:txBody>
          <a:bodyPr anchor="ctr">
            <a:normAutofit/>
          </a:bodyPr>
          <a:lstStyle/>
          <a:p>
            <a:r>
              <a:rPr lang="fr-FR" dirty="0"/>
              <a:t>Automation of data acquisition</a:t>
            </a:r>
          </a:p>
          <a:p>
            <a:endParaRPr lang="fr-FR" dirty="0"/>
          </a:p>
          <a:p>
            <a:pPr>
              <a:spcBef>
                <a:spcPts val="0"/>
              </a:spcBef>
            </a:pPr>
            <a:r>
              <a:rPr lang="en-US" dirty="0"/>
              <a:t>Task to be </a:t>
            </a:r>
            <a:r>
              <a:rPr lang="en-GB" dirty="0"/>
              <a:t>digitised</a:t>
            </a:r>
            <a:r>
              <a:rPr lang="en-US" dirty="0"/>
              <a:t>: Counting of breaks and bites when cats eat kibbles from video recordings.</a:t>
            </a:r>
          </a:p>
          <a:p>
            <a:endParaRPr lang="en-US" dirty="0"/>
          </a:p>
          <a:p>
            <a:pPr>
              <a:spcBef>
                <a:spcPts val="0"/>
              </a:spcBef>
            </a:pPr>
            <a:r>
              <a:rPr lang="en-US" dirty="0"/>
              <a:t>Test of an acquisition protocol for event</a:t>
            </a:r>
          </a:p>
          <a:p>
            <a:pPr marL="0" indent="0">
              <a:spcBef>
                <a:spcPts val="0"/>
              </a:spcBef>
              <a:buNone/>
            </a:pPr>
            <a:r>
              <a:rPr lang="en-US" dirty="0"/>
              <a:t> detection</a:t>
            </a:r>
            <a:r>
              <a:rPr lang="fr-FR" dirty="0"/>
              <a:t> </a:t>
            </a:r>
          </a:p>
        </p:txBody>
      </p:sp>
      <p:pic>
        <p:nvPicPr>
          <p:cNvPr id="1026" name="Picture 2" descr="Chat qui mange des croquettes | Chats et chatons, Croquettes, Chat">
            <a:extLst>
              <a:ext uri="{FF2B5EF4-FFF2-40B4-BE49-F238E27FC236}">
                <a16:creationId xmlns:a16="http://schemas.microsoft.com/office/drawing/2014/main" id="{EDE1452B-A7D6-4786-98EB-BB97E8CE7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482" y="1166537"/>
            <a:ext cx="4643730" cy="513198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F4E7859-B42B-4888-98B0-6193B021F591}"/>
              </a:ext>
            </a:extLst>
          </p:cNvPr>
          <p:cNvSpPr>
            <a:spLocks noGrp="1"/>
          </p:cNvSpPr>
          <p:nvPr>
            <p:ph type="sldNum" sz="quarter" idx="12"/>
          </p:nvPr>
        </p:nvSpPr>
        <p:spPr/>
        <p:txBody>
          <a:bodyPr/>
          <a:lstStyle/>
          <a:p>
            <a:fld id="{F88CFBEC-FD8C-48E6-AEC4-846090743C72}" type="slidenum">
              <a:rPr lang="fr-FR" smtClean="0"/>
              <a:t>3</a:t>
            </a:fld>
            <a:endParaRPr lang="fr-FR"/>
          </a:p>
        </p:txBody>
      </p:sp>
    </p:spTree>
    <p:extLst>
      <p:ext uri="{BB962C8B-B14F-4D97-AF65-F5344CB8AC3E}">
        <p14:creationId xmlns:p14="http://schemas.microsoft.com/office/powerpoint/2010/main" val="206494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30</a:t>
            </a:fld>
            <a:endParaRPr lang="fr-FR"/>
          </a:p>
        </p:txBody>
      </p:sp>
      <p:pic>
        <p:nvPicPr>
          <p:cNvPr id="7" name="Picture 6">
            <a:extLst>
              <a:ext uri="{FF2B5EF4-FFF2-40B4-BE49-F238E27FC236}">
                <a16:creationId xmlns:a16="http://schemas.microsoft.com/office/drawing/2014/main" id="{D0232111-86E6-41B7-8599-47764E202512}"/>
              </a:ext>
            </a:extLst>
          </p:cNvPr>
          <p:cNvPicPr>
            <a:picLocks noChangeAspect="1"/>
          </p:cNvPicPr>
          <p:nvPr/>
        </p:nvPicPr>
        <p:blipFill>
          <a:blip r:embed="rId3"/>
          <a:stretch>
            <a:fillRect/>
          </a:stretch>
        </p:blipFill>
        <p:spPr>
          <a:xfrm>
            <a:off x="223085" y="1636295"/>
            <a:ext cx="4743450" cy="1466850"/>
          </a:xfrm>
          <a:prstGeom prst="rect">
            <a:avLst/>
          </a:prstGeom>
        </p:spPr>
      </p:pic>
      <p:sp>
        <p:nvSpPr>
          <p:cNvPr id="8" name="TextBox 7">
            <a:extLst>
              <a:ext uri="{FF2B5EF4-FFF2-40B4-BE49-F238E27FC236}">
                <a16:creationId xmlns:a16="http://schemas.microsoft.com/office/drawing/2014/main" id="{CE166655-E6F8-48B7-A8BE-1E49AAF0817B}"/>
              </a:ext>
            </a:extLst>
          </p:cNvPr>
          <p:cNvSpPr txBox="1"/>
          <p:nvPr/>
        </p:nvSpPr>
        <p:spPr>
          <a:xfrm>
            <a:off x="317836" y="3308279"/>
            <a:ext cx="4271211" cy="2862322"/>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Going through the entire sample through frames, and using the random forest model to predict the probability for the </a:t>
            </a:r>
            <a:r>
              <a:rPr lang="en-US" sz="1800" dirty="0" err="1">
                <a:solidFill>
                  <a:srgbClr val="000000"/>
                </a:solidFill>
                <a:effectLst/>
                <a:latin typeface="Calibri" panose="020F0502020204030204" pitchFamily="34" charset="0"/>
              </a:rPr>
              <a:t>fram</a:t>
            </a:r>
            <a:r>
              <a:rPr lang="en-US" sz="1800" dirty="0">
                <a:solidFill>
                  <a:srgbClr val="000000"/>
                </a:solidFill>
                <a:effectLst/>
                <a:latin typeface="Calibri" panose="020F0502020204030204" pitchFamily="34" charset="0"/>
              </a:rPr>
              <a:t> of being an event or not</a:t>
            </a:r>
            <a:endParaRPr lang="en-US" dirty="0"/>
          </a:p>
          <a:p>
            <a:r>
              <a:rPr lang="en-US" dirty="0"/>
              <a:t> </a:t>
            </a:r>
          </a:p>
          <a:p>
            <a:r>
              <a:rPr lang="en-US" sz="1800" dirty="0">
                <a:solidFill>
                  <a:srgbClr val="000000"/>
                </a:solidFill>
                <a:effectLst/>
                <a:latin typeface="Calibri" panose="020F0502020204030204" pitchFamily="34" charset="0"/>
              </a:rPr>
              <a:t>Then finding an optimal probability limit (probability of being an event) and distance between 2 peaks to count the total number of peaks</a:t>
            </a:r>
            <a:endParaRPr lang="en-US" dirty="0"/>
          </a:p>
          <a:p>
            <a:endParaRPr lang="en-GB" dirty="0"/>
          </a:p>
        </p:txBody>
      </p:sp>
      <p:pic>
        <p:nvPicPr>
          <p:cNvPr id="5126" name="Picture 6">
            <a:extLst>
              <a:ext uri="{FF2B5EF4-FFF2-40B4-BE49-F238E27FC236}">
                <a16:creationId xmlns:a16="http://schemas.microsoft.com/office/drawing/2014/main" id="{D401ADE9-06DB-4A13-B010-C4BA10FC25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3592" y="1934160"/>
            <a:ext cx="6991350" cy="412432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3FE7C752-487E-4A57-B18C-31F23D2047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7872" y="6263619"/>
            <a:ext cx="1457325"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238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D507229-6663-4BD8-9EF7-C5CAC36CC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1285875"/>
            <a:ext cx="8639175"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097A0B8-0B25-4EE8-B7FF-E99F9386642C}"/>
              </a:ext>
            </a:extLst>
          </p:cNvPr>
          <p:cNvSpPr>
            <a:spLocks noGrp="1"/>
          </p:cNvSpPr>
          <p:nvPr>
            <p:ph type="sldNum" sz="quarter" idx="12"/>
          </p:nvPr>
        </p:nvSpPr>
        <p:spPr/>
        <p:txBody>
          <a:bodyPr/>
          <a:lstStyle/>
          <a:p>
            <a:fld id="{F88CFBEC-FD8C-48E6-AEC4-846090743C72}" type="slidenum">
              <a:rPr lang="fr-FR" smtClean="0"/>
              <a:t>31</a:t>
            </a:fld>
            <a:endParaRPr lang="fr-FR"/>
          </a:p>
        </p:txBody>
      </p:sp>
    </p:spTree>
    <p:extLst>
      <p:ext uri="{BB962C8B-B14F-4D97-AF65-F5344CB8AC3E}">
        <p14:creationId xmlns:p14="http://schemas.microsoft.com/office/powerpoint/2010/main" val="2692911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Issues</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325563"/>
            <a:ext cx="10515600" cy="4646029"/>
          </a:xfrm>
        </p:spPr>
        <p:txBody>
          <a:bodyPr anchor="ctr">
            <a:normAutofit/>
          </a:bodyPr>
          <a:lstStyle/>
          <a:p>
            <a:r>
              <a:rPr lang="en-US" sz="3600" dirty="0"/>
              <a:t>Does the data acquisition method allow enough data quality for event counting ?</a:t>
            </a:r>
          </a:p>
          <a:p>
            <a:endParaRPr lang="en-US" sz="3600" dirty="0"/>
          </a:p>
          <a:p>
            <a:r>
              <a:rPr lang="en-US" sz="3600" dirty="0"/>
              <a:t>Does audio data allow the detection of this kind of events?</a:t>
            </a:r>
          </a:p>
        </p:txBody>
      </p:sp>
      <p:sp>
        <p:nvSpPr>
          <p:cNvPr id="3" name="Slide Number Placeholder 2">
            <a:extLst>
              <a:ext uri="{FF2B5EF4-FFF2-40B4-BE49-F238E27FC236}">
                <a16:creationId xmlns:a16="http://schemas.microsoft.com/office/drawing/2014/main" id="{5A4F296B-99FE-4F50-8900-5E9FC2C20E64}"/>
              </a:ext>
            </a:extLst>
          </p:cNvPr>
          <p:cNvSpPr>
            <a:spLocks noGrp="1"/>
          </p:cNvSpPr>
          <p:nvPr>
            <p:ph type="sldNum" sz="quarter" idx="12"/>
          </p:nvPr>
        </p:nvSpPr>
        <p:spPr/>
        <p:txBody>
          <a:bodyPr/>
          <a:lstStyle/>
          <a:p>
            <a:fld id="{F88CFBEC-FD8C-48E6-AEC4-846090743C72}" type="slidenum">
              <a:rPr lang="fr-FR" smtClean="0"/>
              <a:t>4</a:t>
            </a:fld>
            <a:endParaRPr lang="fr-FR"/>
          </a:p>
        </p:txBody>
      </p:sp>
    </p:spTree>
    <p:extLst>
      <p:ext uri="{BB962C8B-B14F-4D97-AF65-F5344CB8AC3E}">
        <p14:creationId xmlns:p14="http://schemas.microsoft.com/office/powerpoint/2010/main" val="276036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Overview </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400208"/>
            <a:ext cx="10515600" cy="4351338"/>
          </a:xfrm>
        </p:spPr>
        <p:txBody>
          <a:bodyPr anchor="ctr">
            <a:normAutofit/>
          </a:bodyPr>
          <a:lstStyle/>
          <a:p>
            <a:pPr marL="0" indent="0">
              <a:buNone/>
            </a:pPr>
            <a:r>
              <a:rPr lang="en-US" sz="3600" dirty="0"/>
              <a:t>I – Usability of Mars data</a:t>
            </a:r>
          </a:p>
          <a:p>
            <a:pPr marL="0" indent="0">
              <a:buNone/>
            </a:pPr>
            <a:endParaRPr lang="en-US" sz="3600" dirty="0"/>
          </a:p>
          <a:p>
            <a:pPr marL="0" indent="0">
              <a:buNone/>
            </a:pPr>
            <a:r>
              <a:rPr lang="en-US" sz="3600" dirty="0"/>
              <a:t>II –  Event counting from audio recordings</a:t>
            </a:r>
          </a:p>
        </p:txBody>
      </p:sp>
      <p:sp>
        <p:nvSpPr>
          <p:cNvPr id="3" name="Slide Number Placeholder 2">
            <a:extLst>
              <a:ext uri="{FF2B5EF4-FFF2-40B4-BE49-F238E27FC236}">
                <a16:creationId xmlns:a16="http://schemas.microsoft.com/office/drawing/2014/main" id="{BBB9CDB3-277B-4C64-868A-CC8A6077BD3F}"/>
              </a:ext>
            </a:extLst>
          </p:cNvPr>
          <p:cNvSpPr>
            <a:spLocks noGrp="1"/>
          </p:cNvSpPr>
          <p:nvPr>
            <p:ph type="sldNum" sz="quarter" idx="12"/>
          </p:nvPr>
        </p:nvSpPr>
        <p:spPr/>
        <p:txBody>
          <a:bodyPr/>
          <a:lstStyle/>
          <a:p>
            <a:fld id="{F88CFBEC-FD8C-48E6-AEC4-846090743C72}" type="slidenum">
              <a:rPr lang="fr-FR" smtClean="0"/>
              <a:t>5</a:t>
            </a:fld>
            <a:endParaRPr lang="fr-FR"/>
          </a:p>
        </p:txBody>
      </p:sp>
    </p:spTree>
    <p:extLst>
      <p:ext uri="{BB962C8B-B14F-4D97-AF65-F5344CB8AC3E}">
        <p14:creationId xmlns:p14="http://schemas.microsoft.com/office/powerpoint/2010/main" val="1004576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 </a:t>
            </a:r>
            <a:r>
              <a:rPr lang="en-US" dirty="0">
                <a:solidFill>
                  <a:srgbClr val="0000A1"/>
                </a:solidFill>
                <a:latin typeface="Abadi" panose="020B0604020104020204" pitchFamily="34" charset="0"/>
              </a:rPr>
              <a:t>Usability of Mars data</a:t>
            </a:r>
            <a:endParaRPr lang="en-GB" dirty="0">
              <a:solidFill>
                <a:srgbClr val="0000A1"/>
              </a:solidFill>
              <a:latin typeface="Abadi" panose="020B0604020104020204" pitchFamily="34" charset="0"/>
            </a:endParaRPr>
          </a:p>
          <a:p>
            <a:r>
              <a:rPr lang="en-GB" dirty="0">
                <a:solidFill>
                  <a:srgbClr val="0000A1"/>
                </a:solidFill>
                <a:latin typeface="Abadi" panose="020B0604020104020204" pitchFamily="34" charset="0"/>
              </a:rPr>
              <a:t>	A. Data presentation</a:t>
            </a:r>
          </a:p>
        </p:txBody>
      </p:sp>
      <p:sp>
        <p:nvSpPr>
          <p:cNvPr id="4" name="Slide Number Placeholder 3">
            <a:extLst>
              <a:ext uri="{FF2B5EF4-FFF2-40B4-BE49-F238E27FC236}">
                <a16:creationId xmlns:a16="http://schemas.microsoft.com/office/drawing/2014/main" id="{CBE85CFC-D609-4C67-9245-6A24C5E9CF54}"/>
              </a:ext>
            </a:extLst>
          </p:cNvPr>
          <p:cNvSpPr>
            <a:spLocks noGrp="1"/>
          </p:cNvSpPr>
          <p:nvPr>
            <p:ph type="sldNum" sz="quarter" idx="12"/>
          </p:nvPr>
        </p:nvSpPr>
        <p:spPr/>
        <p:txBody>
          <a:bodyPr/>
          <a:lstStyle/>
          <a:p>
            <a:fld id="{F88CFBEC-FD8C-48E6-AEC4-846090743C72}" type="slidenum">
              <a:rPr lang="fr-FR" smtClean="0"/>
              <a:t>6</a:t>
            </a:fld>
            <a:endParaRPr lang="fr-FR"/>
          </a:p>
        </p:txBody>
      </p:sp>
      <p:sp>
        <p:nvSpPr>
          <p:cNvPr id="10" name="Rectangle: Rounded Corners 9">
            <a:extLst>
              <a:ext uri="{FF2B5EF4-FFF2-40B4-BE49-F238E27FC236}">
                <a16:creationId xmlns:a16="http://schemas.microsoft.com/office/drawing/2014/main" id="{5FA91266-3B67-41AD-B506-83CE539439C2}"/>
              </a:ext>
            </a:extLst>
          </p:cNvPr>
          <p:cNvSpPr/>
          <p:nvPr/>
        </p:nvSpPr>
        <p:spPr>
          <a:xfrm>
            <a:off x="1031699"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Experiment info's</a:t>
            </a:r>
          </a:p>
        </p:txBody>
      </p:sp>
      <p:sp>
        <p:nvSpPr>
          <p:cNvPr id="11" name="Rectangle: Rounded Corners 10">
            <a:extLst>
              <a:ext uri="{FF2B5EF4-FFF2-40B4-BE49-F238E27FC236}">
                <a16:creationId xmlns:a16="http://schemas.microsoft.com/office/drawing/2014/main" id="{EB2E385A-2EC5-4F8B-A0AA-ACD374BF2ED5}"/>
              </a:ext>
            </a:extLst>
          </p:cNvPr>
          <p:cNvSpPr/>
          <p:nvPr/>
        </p:nvSpPr>
        <p:spPr>
          <a:xfrm>
            <a:off x="4821150"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Recording</a:t>
            </a:r>
          </a:p>
        </p:txBody>
      </p:sp>
      <p:sp>
        <p:nvSpPr>
          <p:cNvPr id="12" name="Rectangle: Rounded Corners 11">
            <a:extLst>
              <a:ext uri="{FF2B5EF4-FFF2-40B4-BE49-F238E27FC236}">
                <a16:creationId xmlns:a16="http://schemas.microsoft.com/office/drawing/2014/main" id="{656AE38E-C07A-45DC-9A87-CA04A493A6C2}"/>
              </a:ext>
            </a:extLst>
          </p:cNvPr>
          <p:cNvSpPr/>
          <p:nvPr/>
        </p:nvSpPr>
        <p:spPr>
          <a:xfrm>
            <a:off x="8610601"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Responses</a:t>
            </a:r>
            <a:endParaRPr lang="en-GB" dirty="0"/>
          </a:p>
        </p:txBody>
      </p:sp>
      <p:sp>
        <p:nvSpPr>
          <p:cNvPr id="13" name="TextBox 12">
            <a:extLst>
              <a:ext uri="{FF2B5EF4-FFF2-40B4-BE49-F238E27FC236}">
                <a16:creationId xmlns:a16="http://schemas.microsoft.com/office/drawing/2014/main" id="{23FCE54B-B0FA-4740-BB80-ED9357AA0DB5}"/>
              </a:ext>
            </a:extLst>
          </p:cNvPr>
          <p:cNvSpPr txBox="1"/>
          <p:nvPr/>
        </p:nvSpPr>
        <p:spPr>
          <a:xfrm>
            <a:off x="1031699" y="4615858"/>
            <a:ext cx="2743199" cy="1200329"/>
          </a:xfrm>
          <a:prstGeom prst="rect">
            <a:avLst/>
          </a:prstGeom>
          <a:noFill/>
        </p:spPr>
        <p:txBody>
          <a:bodyPr wrap="square" rtlCol="0">
            <a:spAutoFit/>
          </a:bodyPr>
          <a:lstStyle/>
          <a:p>
            <a:pPr marL="285750" indent="-285750">
              <a:buFont typeface="Arial" panose="020B0604020202020204" pitchFamily="34" charset="0"/>
              <a:buChar char="•"/>
            </a:pPr>
            <a:r>
              <a:rPr lang="en-GB" dirty="0"/>
              <a:t>Cat name</a:t>
            </a:r>
          </a:p>
          <a:p>
            <a:pPr marL="285750" indent="-285750">
              <a:buFont typeface="Arial" panose="020B0604020202020204" pitchFamily="34" charset="0"/>
              <a:buChar char="•"/>
            </a:pPr>
            <a:r>
              <a:rPr lang="en-GB" dirty="0"/>
              <a:t>Diet</a:t>
            </a:r>
          </a:p>
          <a:p>
            <a:pPr marL="285750" indent="-285750">
              <a:buFont typeface="Arial" panose="020B0604020202020204" pitchFamily="34" charset="0"/>
              <a:buChar char="•"/>
            </a:pPr>
            <a:r>
              <a:rPr lang="en-GB" dirty="0"/>
              <a:t>Kibble</a:t>
            </a:r>
          </a:p>
          <a:p>
            <a:pPr marL="285750" indent="-285750">
              <a:buFont typeface="Arial" panose="020B0604020202020204" pitchFamily="34" charset="0"/>
              <a:buChar char="•"/>
            </a:pPr>
            <a:r>
              <a:rPr lang="en-GB" dirty="0"/>
              <a:t>Session</a:t>
            </a:r>
          </a:p>
        </p:txBody>
      </p:sp>
      <p:sp>
        <p:nvSpPr>
          <p:cNvPr id="14" name="TextBox 13">
            <a:extLst>
              <a:ext uri="{FF2B5EF4-FFF2-40B4-BE49-F238E27FC236}">
                <a16:creationId xmlns:a16="http://schemas.microsoft.com/office/drawing/2014/main" id="{F05A4BE7-76BD-4E7B-861E-5CFFE1CDF62F}"/>
              </a:ext>
            </a:extLst>
          </p:cNvPr>
          <p:cNvSpPr txBox="1"/>
          <p:nvPr/>
        </p:nvSpPr>
        <p:spPr>
          <a:xfrm>
            <a:off x="4821150" y="4612398"/>
            <a:ext cx="2743199" cy="1200329"/>
          </a:xfrm>
          <a:prstGeom prst="rect">
            <a:avLst/>
          </a:prstGeom>
          <a:noFill/>
        </p:spPr>
        <p:txBody>
          <a:bodyPr wrap="square" rtlCol="0">
            <a:spAutoFit/>
          </a:bodyPr>
          <a:lstStyle/>
          <a:p>
            <a:pPr algn="ctr"/>
            <a:r>
              <a:rPr lang="en-GB" dirty="0"/>
              <a:t>Amplitude values</a:t>
            </a:r>
          </a:p>
          <a:p>
            <a:pPr algn="ctr"/>
            <a:r>
              <a:rPr lang="en-GB" dirty="0"/>
              <a:t>25 seconds x 44,1kHz</a:t>
            </a:r>
          </a:p>
          <a:p>
            <a:pPr algn="ctr"/>
            <a:r>
              <a:rPr lang="en-GB" dirty="0"/>
              <a:t>=</a:t>
            </a:r>
          </a:p>
          <a:p>
            <a:pPr algn="ctr"/>
            <a:r>
              <a:rPr lang="en-GB" dirty="0"/>
              <a:t>1.1 million variables</a:t>
            </a:r>
          </a:p>
        </p:txBody>
      </p:sp>
      <p:sp>
        <p:nvSpPr>
          <p:cNvPr id="15" name="TextBox 14">
            <a:extLst>
              <a:ext uri="{FF2B5EF4-FFF2-40B4-BE49-F238E27FC236}">
                <a16:creationId xmlns:a16="http://schemas.microsoft.com/office/drawing/2014/main" id="{5CF1BA27-2363-481B-8FFF-C38B82111EA9}"/>
              </a:ext>
            </a:extLst>
          </p:cNvPr>
          <p:cNvSpPr txBox="1"/>
          <p:nvPr/>
        </p:nvSpPr>
        <p:spPr>
          <a:xfrm>
            <a:off x="8610601" y="4612398"/>
            <a:ext cx="2743199" cy="646331"/>
          </a:xfrm>
          <a:prstGeom prst="rect">
            <a:avLst/>
          </a:prstGeom>
          <a:noFill/>
        </p:spPr>
        <p:txBody>
          <a:bodyPr wrap="square" rtlCol="0">
            <a:spAutoFit/>
          </a:bodyPr>
          <a:lstStyle/>
          <a:p>
            <a:pPr marL="285750" indent="-285750">
              <a:buFont typeface="Arial" panose="020B0604020202020204" pitchFamily="34" charset="0"/>
              <a:buChar char="•"/>
            </a:pPr>
            <a:r>
              <a:rPr lang="en-GB" dirty="0"/>
              <a:t>Number of breaks</a:t>
            </a:r>
          </a:p>
          <a:p>
            <a:pPr marL="285750" indent="-285750">
              <a:buFont typeface="Arial" panose="020B0604020202020204" pitchFamily="34" charset="0"/>
              <a:buChar char="•"/>
            </a:pPr>
            <a:r>
              <a:rPr lang="en-GB" dirty="0"/>
              <a:t>Number of bites</a:t>
            </a:r>
          </a:p>
        </p:txBody>
      </p:sp>
      <p:sp>
        <p:nvSpPr>
          <p:cNvPr id="17" name="Rectangle: Rounded Corners 16">
            <a:extLst>
              <a:ext uri="{FF2B5EF4-FFF2-40B4-BE49-F238E27FC236}">
                <a16:creationId xmlns:a16="http://schemas.microsoft.com/office/drawing/2014/main" id="{52F37B0A-A203-428D-8826-E61DFA800F91}"/>
              </a:ext>
            </a:extLst>
          </p:cNvPr>
          <p:cNvSpPr/>
          <p:nvPr/>
        </p:nvSpPr>
        <p:spPr>
          <a:xfrm>
            <a:off x="3680717" y="1577923"/>
            <a:ext cx="5024063" cy="646331"/>
          </a:xfrm>
          <a:prstGeom prst="roundRect">
            <a:avLst/>
          </a:prstGeom>
          <a:noFill/>
          <a:ln w="38100">
            <a:solidFill>
              <a:srgbClr val="9B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A cat eats a kibble</a:t>
            </a:r>
          </a:p>
        </p:txBody>
      </p:sp>
      <p:cxnSp>
        <p:nvCxnSpPr>
          <p:cNvPr id="19" name="Straight Arrow Connector 18">
            <a:extLst>
              <a:ext uri="{FF2B5EF4-FFF2-40B4-BE49-F238E27FC236}">
                <a16:creationId xmlns:a16="http://schemas.microsoft.com/office/drawing/2014/main" id="{0534F114-6562-4E60-9AF3-0CC95D71EF56}"/>
              </a:ext>
            </a:extLst>
          </p:cNvPr>
          <p:cNvCxnSpPr>
            <a:stCxn id="17" idx="2"/>
            <a:endCxn id="10" idx="0"/>
          </p:cNvCxnSpPr>
          <p:nvPr/>
        </p:nvCxnSpPr>
        <p:spPr>
          <a:xfrm flipH="1">
            <a:off x="2403299" y="2224254"/>
            <a:ext cx="3789450"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C62D46F-36BA-452C-990B-E31CB7CC7008}"/>
              </a:ext>
            </a:extLst>
          </p:cNvPr>
          <p:cNvCxnSpPr>
            <a:cxnSpLocks/>
            <a:stCxn id="17" idx="2"/>
            <a:endCxn id="11" idx="0"/>
          </p:cNvCxnSpPr>
          <p:nvPr/>
        </p:nvCxnSpPr>
        <p:spPr>
          <a:xfrm>
            <a:off x="6192749" y="2224254"/>
            <a:ext cx="1"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FDA91D7-7A05-43A4-AA84-E4CF5F1BDE89}"/>
              </a:ext>
            </a:extLst>
          </p:cNvPr>
          <p:cNvCxnSpPr>
            <a:cxnSpLocks/>
            <a:stCxn id="17" idx="2"/>
            <a:endCxn id="12" idx="0"/>
          </p:cNvCxnSpPr>
          <p:nvPr/>
        </p:nvCxnSpPr>
        <p:spPr>
          <a:xfrm>
            <a:off x="6192749" y="2224254"/>
            <a:ext cx="3789452"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566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336A1CF-56CC-48A3-9805-08FDE3483E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7175" y="2162335"/>
            <a:ext cx="7848600" cy="390525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I. B. Visualisation</a:t>
            </a:r>
          </a:p>
        </p:txBody>
      </p:sp>
      <p:sp>
        <p:nvSpPr>
          <p:cNvPr id="6" name="Slide Number Placeholder 5">
            <a:extLst>
              <a:ext uri="{FF2B5EF4-FFF2-40B4-BE49-F238E27FC236}">
                <a16:creationId xmlns:a16="http://schemas.microsoft.com/office/drawing/2014/main" id="{EE100D9E-3A1B-4B72-8465-6DA8C6F3D2C0}"/>
              </a:ext>
            </a:extLst>
          </p:cNvPr>
          <p:cNvSpPr>
            <a:spLocks noGrp="1"/>
          </p:cNvSpPr>
          <p:nvPr>
            <p:ph type="sldNum" sz="quarter" idx="12"/>
          </p:nvPr>
        </p:nvSpPr>
        <p:spPr/>
        <p:txBody>
          <a:bodyPr/>
          <a:lstStyle/>
          <a:p>
            <a:fld id="{F88CFBEC-FD8C-48E6-AEC4-846090743C72}" type="slidenum">
              <a:rPr lang="fr-FR" smtClean="0"/>
              <a:t>7</a:t>
            </a:fld>
            <a:endParaRPr lang="fr-FR"/>
          </a:p>
        </p:txBody>
      </p:sp>
      <p:sp>
        <p:nvSpPr>
          <p:cNvPr id="30" name="TextBox 29">
            <a:extLst>
              <a:ext uri="{FF2B5EF4-FFF2-40B4-BE49-F238E27FC236}">
                <a16:creationId xmlns:a16="http://schemas.microsoft.com/office/drawing/2014/main" id="{BEF066B8-6F93-4D03-AF69-D57435A40A95}"/>
              </a:ext>
            </a:extLst>
          </p:cNvPr>
          <p:cNvSpPr txBox="1"/>
          <p:nvPr/>
        </p:nvSpPr>
        <p:spPr>
          <a:xfrm>
            <a:off x="806530" y="1325563"/>
            <a:ext cx="2921668" cy="1200329"/>
          </a:xfrm>
          <a:prstGeom prst="rect">
            <a:avLst/>
          </a:prstGeom>
          <a:noFill/>
        </p:spPr>
        <p:txBody>
          <a:bodyPr wrap="square">
            <a:spAutoFit/>
          </a:bodyPr>
          <a:lstStyle/>
          <a:p>
            <a:pPr algn="ctr"/>
            <a:r>
              <a:rPr lang="en-US" sz="2400" b="1" dirty="0">
                <a:solidFill>
                  <a:srgbClr val="000000"/>
                </a:solidFill>
                <a:effectLst/>
                <a:latin typeface="Calibri" panose="020F0502020204030204" pitchFamily="34" charset="0"/>
              </a:rPr>
              <a:t>Record 32</a:t>
            </a:r>
          </a:p>
          <a:p>
            <a:pPr algn="ctr"/>
            <a:r>
              <a:rPr lang="en-US" sz="2400" dirty="0">
                <a:solidFill>
                  <a:srgbClr val="000000"/>
                </a:solidFill>
                <a:effectLst/>
                <a:latin typeface="Calibri" panose="020F0502020204030204" pitchFamily="34" charset="0"/>
              </a:rPr>
              <a:t>1 break</a:t>
            </a:r>
          </a:p>
          <a:p>
            <a:pPr algn="ctr"/>
            <a:r>
              <a:rPr lang="en-US" sz="2400" dirty="0">
                <a:solidFill>
                  <a:srgbClr val="000000"/>
                </a:solidFill>
                <a:latin typeface="Calibri" panose="020F0502020204030204" pitchFamily="34" charset="0"/>
              </a:rPr>
              <a:t>23 bites</a:t>
            </a:r>
            <a:endParaRPr lang="en-US" sz="2400" dirty="0">
              <a:solidFill>
                <a:srgbClr val="000000"/>
              </a:solidFill>
              <a:effectLst/>
              <a:latin typeface="Calibri" panose="020F0502020204030204" pitchFamily="34" charset="0"/>
            </a:endParaRPr>
          </a:p>
        </p:txBody>
      </p:sp>
      <p:grpSp>
        <p:nvGrpSpPr>
          <p:cNvPr id="46" name="Group 45">
            <a:extLst>
              <a:ext uri="{FF2B5EF4-FFF2-40B4-BE49-F238E27FC236}">
                <a16:creationId xmlns:a16="http://schemas.microsoft.com/office/drawing/2014/main" id="{ADCB4DBA-C55E-4B72-BDD7-9C3AFBB01F96}"/>
              </a:ext>
            </a:extLst>
          </p:cNvPr>
          <p:cNvGrpSpPr/>
          <p:nvPr/>
        </p:nvGrpSpPr>
        <p:grpSpPr>
          <a:xfrm>
            <a:off x="466225" y="3428592"/>
            <a:ext cx="3263564" cy="369332"/>
            <a:chOff x="466225" y="4066264"/>
            <a:chExt cx="3263564" cy="369332"/>
          </a:xfrm>
        </p:grpSpPr>
        <p:sp>
          <p:nvSpPr>
            <p:cNvPr id="19" name="TextBox 18">
              <a:extLst>
                <a:ext uri="{FF2B5EF4-FFF2-40B4-BE49-F238E27FC236}">
                  <a16:creationId xmlns:a16="http://schemas.microsoft.com/office/drawing/2014/main" id="{6EA0915A-65FC-4AEA-A850-58B5329D9BB2}"/>
                </a:ext>
              </a:extLst>
            </p:cNvPr>
            <p:cNvSpPr txBox="1"/>
            <p:nvPr/>
          </p:nvSpPr>
          <p:spPr>
            <a:xfrm>
              <a:off x="466225" y="4066264"/>
              <a:ext cx="1985210" cy="369332"/>
            </a:xfrm>
            <a:prstGeom prst="rect">
              <a:avLst/>
            </a:prstGeom>
            <a:noFill/>
          </p:spPr>
          <p:txBody>
            <a:bodyPr wrap="square" rtlCol="0">
              <a:spAutoFit/>
            </a:bodyPr>
            <a:lstStyle/>
            <a:p>
              <a:pPr algn="ctr"/>
              <a:r>
                <a:rPr lang="en-GB" dirty="0"/>
                <a:t>Spectrogram STFT</a:t>
              </a:r>
            </a:p>
          </p:txBody>
        </p:sp>
        <p:cxnSp>
          <p:nvCxnSpPr>
            <p:cNvPr id="31" name="Straight Arrow Connector 30">
              <a:extLst>
                <a:ext uri="{FF2B5EF4-FFF2-40B4-BE49-F238E27FC236}">
                  <a16:creationId xmlns:a16="http://schemas.microsoft.com/office/drawing/2014/main" id="{7605FDEE-F637-4502-8A47-2D50BFD8FD08}"/>
                </a:ext>
              </a:extLst>
            </p:cNvPr>
            <p:cNvCxnSpPr>
              <a:stCxn id="19" idx="3"/>
            </p:cNvCxnSpPr>
            <p:nvPr/>
          </p:nvCxnSpPr>
          <p:spPr>
            <a:xfrm>
              <a:off x="2451435" y="4250930"/>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37F70803-98C8-436A-94E3-87AAAA22DAFC}"/>
              </a:ext>
            </a:extLst>
          </p:cNvPr>
          <p:cNvGrpSpPr/>
          <p:nvPr/>
        </p:nvGrpSpPr>
        <p:grpSpPr>
          <a:xfrm>
            <a:off x="466225" y="5421254"/>
            <a:ext cx="3263564" cy="646331"/>
            <a:chOff x="466225" y="5710019"/>
            <a:chExt cx="3263564" cy="646331"/>
          </a:xfrm>
        </p:grpSpPr>
        <p:sp>
          <p:nvSpPr>
            <p:cNvPr id="20" name="TextBox 19">
              <a:extLst>
                <a:ext uri="{FF2B5EF4-FFF2-40B4-BE49-F238E27FC236}">
                  <a16:creationId xmlns:a16="http://schemas.microsoft.com/office/drawing/2014/main" id="{ED8196FE-68FC-4DF2-86F6-344E114E71EA}"/>
                </a:ext>
              </a:extLst>
            </p:cNvPr>
            <p:cNvSpPr txBox="1"/>
            <p:nvPr/>
          </p:nvSpPr>
          <p:spPr>
            <a:xfrm>
              <a:off x="466225" y="5710019"/>
              <a:ext cx="1985210" cy="646331"/>
            </a:xfrm>
            <a:prstGeom prst="rect">
              <a:avLst/>
            </a:prstGeom>
            <a:noFill/>
          </p:spPr>
          <p:txBody>
            <a:bodyPr wrap="square" rtlCol="0">
              <a:spAutoFit/>
            </a:bodyPr>
            <a:lstStyle/>
            <a:p>
              <a:pPr algn="ctr"/>
              <a:r>
                <a:rPr lang="en-GB" dirty="0"/>
                <a:t>Oscillogram</a:t>
              </a:r>
            </a:p>
            <a:p>
              <a:pPr algn="ctr"/>
              <a:r>
                <a:rPr lang="en-GB" dirty="0"/>
                <a:t>(Amplitude curve)</a:t>
              </a:r>
            </a:p>
          </p:txBody>
        </p:sp>
        <p:cxnSp>
          <p:nvCxnSpPr>
            <p:cNvPr id="33" name="Straight Arrow Connector 32">
              <a:extLst>
                <a:ext uri="{FF2B5EF4-FFF2-40B4-BE49-F238E27FC236}">
                  <a16:creationId xmlns:a16="http://schemas.microsoft.com/office/drawing/2014/main" id="{F5723FC2-056F-424C-93EA-D3CC35A13F3C}"/>
                </a:ext>
              </a:extLst>
            </p:cNvPr>
            <p:cNvCxnSpPr>
              <a:cxnSpLocks/>
              <a:stCxn id="20" idx="3"/>
            </p:cNvCxnSpPr>
            <p:nvPr/>
          </p:nvCxnSpPr>
          <p:spPr>
            <a:xfrm>
              <a:off x="2451435" y="6033185"/>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audio_32">
            <a:hlinkClick r:id="" action="ppaction://media"/>
            <a:extLst>
              <a:ext uri="{FF2B5EF4-FFF2-40B4-BE49-F238E27FC236}">
                <a16:creationId xmlns:a16="http://schemas.microsoft.com/office/drawing/2014/main" id="{8E0C5159-491E-4CBF-86E5-F1F9412510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80899" y="2221092"/>
            <a:ext cx="609600" cy="609600"/>
          </a:xfrm>
          <a:prstGeom prst="rect">
            <a:avLst/>
          </a:prstGeom>
        </p:spPr>
      </p:pic>
    </p:spTree>
    <p:extLst>
      <p:ext uri="{BB962C8B-B14F-4D97-AF65-F5344CB8AC3E}">
        <p14:creationId xmlns:p14="http://schemas.microsoft.com/office/powerpoint/2010/main" val="148798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C. Processing</a:t>
            </a:r>
          </a:p>
        </p:txBody>
      </p:sp>
      <p:sp>
        <p:nvSpPr>
          <p:cNvPr id="3" name="Rectangle : coins arrondis 2">
            <a:extLst>
              <a:ext uri="{FF2B5EF4-FFF2-40B4-BE49-F238E27FC236}">
                <a16:creationId xmlns:a16="http://schemas.microsoft.com/office/drawing/2014/main" id="{5DC539C7-EAAC-434D-869A-C5E2D73DBAA2}"/>
              </a:ext>
            </a:extLst>
          </p:cNvPr>
          <p:cNvSpPr/>
          <p:nvPr/>
        </p:nvSpPr>
        <p:spPr>
          <a:xfrm>
            <a:off x="591726" y="1966003"/>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lumMod val="95000"/>
                    <a:lumOff val="5000"/>
                  </a:schemeClr>
                </a:solidFill>
              </a:rPr>
              <a:t>Reducing</a:t>
            </a:r>
            <a:r>
              <a:rPr lang="fr-FR" sz="2400" b="1" dirty="0">
                <a:solidFill>
                  <a:schemeClr val="tx1">
                    <a:lumMod val="95000"/>
                    <a:lumOff val="5000"/>
                  </a:schemeClr>
                </a:solidFill>
              </a:rPr>
              <a:t> noise</a:t>
            </a:r>
          </a:p>
        </p:txBody>
      </p:sp>
      <p:sp>
        <p:nvSpPr>
          <p:cNvPr id="6" name="Rectangle : coins arrondis 5">
            <a:extLst>
              <a:ext uri="{FF2B5EF4-FFF2-40B4-BE49-F238E27FC236}">
                <a16:creationId xmlns:a16="http://schemas.microsoft.com/office/drawing/2014/main" id="{1E2C3481-EDEF-4EBD-8C7D-8A37744F0134}"/>
              </a:ext>
            </a:extLst>
          </p:cNvPr>
          <p:cNvSpPr/>
          <p:nvPr/>
        </p:nvSpPr>
        <p:spPr>
          <a:xfrm>
            <a:off x="591726" y="4129599"/>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95000"/>
                    <a:lumOff val="5000"/>
                  </a:schemeClr>
                </a:solidFill>
              </a:rPr>
              <a:t>Predicting with a weak label *</a:t>
            </a:r>
            <a:endParaRPr lang="fr-FR" sz="2400" b="1" dirty="0">
              <a:solidFill>
                <a:schemeClr val="tx1">
                  <a:lumMod val="95000"/>
                  <a:lumOff val="5000"/>
                </a:schemeClr>
              </a:solidFill>
            </a:endParaRPr>
          </a:p>
        </p:txBody>
      </p:sp>
      <p:sp>
        <p:nvSpPr>
          <p:cNvPr id="7" name="ZoneTexte 6">
            <a:extLst>
              <a:ext uri="{FF2B5EF4-FFF2-40B4-BE49-F238E27FC236}">
                <a16:creationId xmlns:a16="http://schemas.microsoft.com/office/drawing/2014/main" id="{D041F33F-6DBC-4183-8CF8-BBEE4829B17D}"/>
              </a:ext>
            </a:extLst>
          </p:cNvPr>
          <p:cNvSpPr txBox="1"/>
          <p:nvPr/>
        </p:nvSpPr>
        <p:spPr>
          <a:xfrm>
            <a:off x="3228311" y="2270148"/>
            <a:ext cx="4784203" cy="954107"/>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Filtering</a:t>
            </a:r>
            <a:r>
              <a:rPr lang="fr-FR" sz="2800" dirty="0"/>
              <a:t> </a:t>
            </a:r>
            <a:r>
              <a:rPr lang="en-GB" sz="2800" dirty="0"/>
              <a:t>frequencies</a:t>
            </a:r>
          </a:p>
          <a:p>
            <a:endParaRPr lang="en-GB" sz="2800" dirty="0"/>
          </a:p>
        </p:txBody>
      </p:sp>
      <p:sp>
        <p:nvSpPr>
          <p:cNvPr id="8" name="ZoneTexte 7">
            <a:extLst>
              <a:ext uri="{FF2B5EF4-FFF2-40B4-BE49-F238E27FC236}">
                <a16:creationId xmlns:a16="http://schemas.microsoft.com/office/drawing/2014/main" id="{B1ECB52D-B3C6-475A-8D27-7FFF3AD38A19}"/>
              </a:ext>
            </a:extLst>
          </p:cNvPr>
          <p:cNvSpPr txBox="1"/>
          <p:nvPr/>
        </p:nvSpPr>
        <p:spPr>
          <a:xfrm>
            <a:off x="3228311" y="4445480"/>
            <a:ext cx="4568396" cy="523220"/>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Functional data Analysis</a:t>
            </a:r>
          </a:p>
        </p:txBody>
      </p:sp>
      <p:sp>
        <p:nvSpPr>
          <p:cNvPr id="5" name="Slide Number Placeholder 4">
            <a:extLst>
              <a:ext uri="{FF2B5EF4-FFF2-40B4-BE49-F238E27FC236}">
                <a16:creationId xmlns:a16="http://schemas.microsoft.com/office/drawing/2014/main" id="{2D1A8B8C-A765-40CC-A352-0FE48EDD4FCE}"/>
              </a:ext>
            </a:extLst>
          </p:cNvPr>
          <p:cNvSpPr>
            <a:spLocks noGrp="1"/>
          </p:cNvSpPr>
          <p:nvPr>
            <p:ph type="sldNum" sz="quarter" idx="12"/>
          </p:nvPr>
        </p:nvSpPr>
        <p:spPr/>
        <p:txBody>
          <a:bodyPr/>
          <a:lstStyle/>
          <a:p>
            <a:fld id="{F88CFBEC-FD8C-48E6-AEC4-846090743C72}" type="slidenum">
              <a:rPr lang="fr-FR" smtClean="0"/>
              <a:t>8</a:t>
            </a:fld>
            <a:endParaRPr lang="fr-FR"/>
          </a:p>
        </p:txBody>
      </p:sp>
      <p:sp>
        <p:nvSpPr>
          <p:cNvPr id="10" name="TextBox 9">
            <a:extLst>
              <a:ext uri="{FF2B5EF4-FFF2-40B4-BE49-F238E27FC236}">
                <a16:creationId xmlns:a16="http://schemas.microsoft.com/office/drawing/2014/main" id="{A01E7F0C-EC70-454A-A7AB-9B39D0E45EA7}"/>
              </a:ext>
            </a:extLst>
          </p:cNvPr>
          <p:cNvSpPr txBox="1"/>
          <p:nvPr/>
        </p:nvSpPr>
        <p:spPr>
          <a:xfrm>
            <a:off x="8610600" y="2066439"/>
            <a:ext cx="3155302" cy="954107"/>
          </a:xfrm>
          <a:prstGeom prst="rect">
            <a:avLst/>
          </a:prstGeom>
          <a:noFill/>
        </p:spPr>
        <p:txBody>
          <a:bodyPr wrap="square" rtlCol="0">
            <a:spAutoFit/>
          </a:bodyPr>
          <a:lstStyle/>
          <a:p>
            <a:pPr algn="ctr"/>
            <a:r>
              <a:rPr lang="en-GB" sz="2800" dirty="0"/>
              <a:t>Does not allow automation</a:t>
            </a:r>
          </a:p>
        </p:txBody>
      </p:sp>
      <p:sp>
        <p:nvSpPr>
          <p:cNvPr id="11" name="TextBox 10">
            <a:extLst>
              <a:ext uri="{FF2B5EF4-FFF2-40B4-BE49-F238E27FC236}">
                <a16:creationId xmlns:a16="http://schemas.microsoft.com/office/drawing/2014/main" id="{60335C0B-CD37-4107-93AB-EFC4A306BAD6}"/>
              </a:ext>
            </a:extLst>
          </p:cNvPr>
          <p:cNvSpPr txBox="1"/>
          <p:nvPr/>
        </p:nvSpPr>
        <p:spPr>
          <a:xfrm>
            <a:off x="4224884" y="793628"/>
            <a:ext cx="2575249" cy="523220"/>
          </a:xfrm>
          <a:prstGeom prst="rect">
            <a:avLst/>
          </a:prstGeom>
          <a:noFill/>
        </p:spPr>
        <p:txBody>
          <a:bodyPr wrap="square" rtlCol="0">
            <a:spAutoFit/>
          </a:bodyPr>
          <a:lstStyle/>
          <a:p>
            <a:pPr algn="ctr"/>
            <a:r>
              <a:rPr lang="en-GB" sz="2800" b="1" dirty="0"/>
              <a:t>METHOD</a:t>
            </a:r>
          </a:p>
        </p:txBody>
      </p:sp>
      <p:sp>
        <p:nvSpPr>
          <p:cNvPr id="13" name="TextBox 12">
            <a:extLst>
              <a:ext uri="{FF2B5EF4-FFF2-40B4-BE49-F238E27FC236}">
                <a16:creationId xmlns:a16="http://schemas.microsoft.com/office/drawing/2014/main" id="{296B3B0B-4CB7-4CEB-B8B8-450FDE206C12}"/>
              </a:ext>
            </a:extLst>
          </p:cNvPr>
          <p:cNvSpPr txBox="1"/>
          <p:nvPr/>
        </p:nvSpPr>
        <p:spPr>
          <a:xfrm>
            <a:off x="8610600" y="4230035"/>
            <a:ext cx="3155302" cy="954107"/>
          </a:xfrm>
          <a:prstGeom prst="rect">
            <a:avLst/>
          </a:prstGeom>
          <a:noFill/>
        </p:spPr>
        <p:txBody>
          <a:bodyPr wrap="square" rtlCol="0">
            <a:spAutoFit/>
          </a:bodyPr>
          <a:lstStyle/>
          <a:p>
            <a:pPr algn="ctr"/>
            <a:r>
              <a:rPr lang="en-GB" sz="2800" dirty="0"/>
              <a:t>Does not work on noisy data</a:t>
            </a:r>
          </a:p>
        </p:txBody>
      </p:sp>
      <p:cxnSp>
        <p:nvCxnSpPr>
          <p:cNvPr id="15" name="Straight Arrow Connector 14">
            <a:extLst>
              <a:ext uri="{FF2B5EF4-FFF2-40B4-BE49-F238E27FC236}">
                <a16:creationId xmlns:a16="http://schemas.microsoft.com/office/drawing/2014/main" id="{8C4326DC-9D10-41DA-90DA-EA878847AA0B}"/>
              </a:ext>
            </a:extLst>
          </p:cNvPr>
          <p:cNvCxnSpPr>
            <a:cxnSpLocks/>
          </p:cNvCxnSpPr>
          <p:nvPr/>
        </p:nvCxnSpPr>
        <p:spPr>
          <a:xfrm>
            <a:off x="7604448" y="2574164"/>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44FE25-5894-4FC4-8A73-7DF203FA17C0}"/>
              </a:ext>
            </a:extLst>
          </p:cNvPr>
          <p:cNvCxnSpPr>
            <a:cxnSpLocks/>
          </p:cNvCxnSpPr>
          <p:nvPr/>
        </p:nvCxnSpPr>
        <p:spPr>
          <a:xfrm>
            <a:off x="7604448" y="4707088"/>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280D26F-48AD-4E36-8E08-1BBB4E65D9BC}"/>
              </a:ext>
            </a:extLst>
          </p:cNvPr>
          <p:cNvSpPr txBox="1"/>
          <p:nvPr/>
        </p:nvSpPr>
        <p:spPr>
          <a:xfrm>
            <a:off x="0" y="6237247"/>
            <a:ext cx="11168743" cy="646331"/>
          </a:xfrm>
          <a:prstGeom prst="rect">
            <a:avLst/>
          </a:prstGeom>
          <a:noFill/>
        </p:spPr>
        <p:txBody>
          <a:bodyPr wrap="square" rtlCol="0">
            <a:spAutoFit/>
          </a:bodyPr>
          <a:lstStyle/>
          <a:p>
            <a:r>
              <a:rPr lang="en-GB" dirty="0"/>
              <a:t>* weak label : here labels synthesise an information about breaks and bites events but does not characterise them precisely</a:t>
            </a:r>
          </a:p>
        </p:txBody>
      </p:sp>
    </p:spTree>
    <p:extLst>
      <p:ext uri="{BB962C8B-B14F-4D97-AF65-F5344CB8AC3E}">
        <p14:creationId xmlns:p14="http://schemas.microsoft.com/office/powerpoint/2010/main" val="2149315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9</a:t>
            </a:fld>
            <a:endParaRPr lang="fr-FR"/>
          </a:p>
        </p:txBody>
      </p:sp>
      <p:sp>
        <p:nvSpPr>
          <p:cNvPr id="10" name="TextBox 9">
            <a:extLst>
              <a:ext uri="{FF2B5EF4-FFF2-40B4-BE49-F238E27FC236}">
                <a16:creationId xmlns:a16="http://schemas.microsoft.com/office/drawing/2014/main" id="{1F7DE1D9-7305-4A84-A974-1DE6EEBE8756}"/>
              </a:ext>
            </a:extLst>
          </p:cNvPr>
          <p:cNvSpPr txBox="1"/>
          <p:nvPr/>
        </p:nvSpPr>
        <p:spPr>
          <a:xfrm>
            <a:off x="1161568" y="1593237"/>
            <a:ext cx="9868864" cy="1200329"/>
          </a:xfrm>
          <a:prstGeom prst="rect">
            <a:avLst/>
          </a:prstGeom>
          <a:pattFill prst="ltDnDiag">
            <a:fgClr>
              <a:srgbClr val="E1E1FF"/>
            </a:fgClr>
            <a:bgClr>
              <a:schemeClr val="bg1"/>
            </a:bgClr>
          </a:pattFill>
        </p:spPr>
        <p:txBody>
          <a:bodyPr wrap="square" rtlCol="0">
            <a:spAutoFit/>
          </a:bodyPr>
          <a:lstStyle/>
          <a:p>
            <a:pPr algn="ctr"/>
            <a:r>
              <a:rPr lang="en-GB" sz="2400" b="1" dirty="0"/>
              <a:t>PROTOCOL </a:t>
            </a:r>
          </a:p>
          <a:p>
            <a:pPr algn="ctr"/>
            <a:r>
              <a:rPr lang="en-GB" sz="2400" dirty="0"/>
              <a:t>Take a video (with a phone) of the cat while it’s eating a kibble around 30 cm far from the head</a:t>
            </a:r>
            <a:endParaRPr lang="en-GB" sz="2400" b="1" dirty="0"/>
          </a:p>
        </p:txBody>
      </p:sp>
      <p:sp>
        <p:nvSpPr>
          <p:cNvPr id="12" name="Cross 11">
            <a:extLst>
              <a:ext uri="{FF2B5EF4-FFF2-40B4-BE49-F238E27FC236}">
                <a16:creationId xmlns:a16="http://schemas.microsoft.com/office/drawing/2014/main" id="{BA54793C-4577-49BD-A333-6E54EB741B8B}"/>
              </a:ext>
            </a:extLst>
          </p:cNvPr>
          <p:cNvSpPr/>
          <p:nvPr/>
        </p:nvSpPr>
        <p:spPr>
          <a:xfrm>
            <a:off x="2939970" y="4097120"/>
            <a:ext cx="520860" cy="491925"/>
          </a:xfrm>
          <a:prstGeom prst="plus">
            <a:avLst>
              <a:gd name="adj" fmla="val 3813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BAFDEA7C-6197-4255-930A-62F2B2571C86}"/>
              </a:ext>
            </a:extLst>
          </p:cNvPr>
          <p:cNvSpPr txBox="1"/>
          <p:nvPr/>
        </p:nvSpPr>
        <p:spPr>
          <a:xfrm>
            <a:off x="2096948" y="4696537"/>
            <a:ext cx="3703898" cy="1200329"/>
          </a:xfrm>
          <a:prstGeom prst="rect">
            <a:avLst/>
          </a:prstGeom>
          <a:noFill/>
        </p:spPr>
        <p:txBody>
          <a:bodyPr wrap="square" rtlCol="0">
            <a:spAutoFit/>
          </a:bodyPr>
          <a:lstStyle/>
          <a:p>
            <a:pPr marL="285750" indent="-285750">
              <a:buFont typeface="Arial" panose="020B0604020202020204" pitchFamily="34" charset="0"/>
              <a:buChar char="•"/>
            </a:pPr>
            <a:r>
              <a:rPr lang="en-GB" sz="2400" dirty="0"/>
              <a:t>Less Noise</a:t>
            </a:r>
          </a:p>
          <a:p>
            <a:pPr marL="285750" indent="-285750">
              <a:buFont typeface="Arial" panose="020B0604020202020204" pitchFamily="34" charset="0"/>
              <a:buChar char="•"/>
            </a:pPr>
            <a:r>
              <a:rPr lang="en-GB" sz="2400" dirty="0"/>
              <a:t>Video and audio</a:t>
            </a:r>
          </a:p>
          <a:p>
            <a:pPr marL="285750" indent="-285750">
              <a:buFont typeface="Arial" panose="020B0604020202020204" pitchFamily="34" charset="0"/>
              <a:buChar char="•"/>
            </a:pPr>
            <a:endParaRPr lang="en-GB" sz="2400" dirty="0"/>
          </a:p>
        </p:txBody>
      </p:sp>
      <p:sp>
        <p:nvSpPr>
          <p:cNvPr id="14" name="TextBox 13">
            <a:extLst>
              <a:ext uri="{FF2B5EF4-FFF2-40B4-BE49-F238E27FC236}">
                <a16:creationId xmlns:a16="http://schemas.microsoft.com/office/drawing/2014/main" id="{656C5E33-88EB-40DD-A7A3-9CC93D23F0C7}"/>
              </a:ext>
            </a:extLst>
          </p:cNvPr>
          <p:cNvSpPr txBox="1"/>
          <p:nvPr/>
        </p:nvSpPr>
        <p:spPr>
          <a:xfrm>
            <a:off x="6505937" y="4660332"/>
            <a:ext cx="4847863" cy="1569660"/>
          </a:xfrm>
          <a:prstGeom prst="rect">
            <a:avLst/>
          </a:prstGeom>
          <a:noFill/>
        </p:spPr>
        <p:txBody>
          <a:bodyPr wrap="square" rtlCol="0">
            <a:spAutoFit/>
          </a:bodyPr>
          <a:lstStyle/>
          <a:p>
            <a:pPr marL="285750" indent="-285750">
              <a:buFont typeface="Arial" panose="020B0604020202020204" pitchFamily="34" charset="0"/>
              <a:buChar char="•"/>
            </a:pPr>
            <a:r>
              <a:rPr lang="en-GB" sz="2400" dirty="0"/>
              <a:t>Non-standard duration</a:t>
            </a:r>
          </a:p>
          <a:p>
            <a:pPr marL="285750" indent="-285750">
              <a:buFont typeface="Arial" panose="020B0604020202020204" pitchFamily="34" charset="0"/>
              <a:buChar char="•"/>
            </a:pPr>
            <a:r>
              <a:rPr lang="fr-FR" sz="2400" dirty="0" err="1"/>
              <a:t>Varying</a:t>
            </a:r>
            <a:r>
              <a:rPr lang="fr-FR" sz="2400" dirty="0"/>
              <a:t> collection conditions (distance, </a:t>
            </a:r>
            <a:r>
              <a:rPr lang="fr-FR" sz="2400" dirty="0" err="1"/>
              <a:t>way</a:t>
            </a:r>
            <a:r>
              <a:rPr lang="fr-FR" sz="2400" dirty="0"/>
              <a:t> of </a:t>
            </a:r>
            <a:r>
              <a:rPr lang="fr-FR" sz="2400" dirty="0" err="1"/>
              <a:t>filming</a:t>
            </a:r>
            <a:r>
              <a:rPr lang="fr-FR" sz="2400" dirty="0"/>
              <a:t>, </a:t>
            </a:r>
            <a:r>
              <a:rPr lang="fr-FR" sz="2400" dirty="0" err="1"/>
              <a:t>recording</a:t>
            </a:r>
            <a:r>
              <a:rPr lang="fr-FR" sz="2400" dirty="0"/>
              <a:t> </a:t>
            </a:r>
            <a:r>
              <a:rPr lang="fr-FR" sz="2400" dirty="0" err="1"/>
              <a:t>gear</a:t>
            </a:r>
            <a:r>
              <a:rPr lang="fr-FR" sz="2400" dirty="0"/>
              <a:t>, </a:t>
            </a:r>
            <a:r>
              <a:rPr lang="fr-FR" sz="2400" dirty="0" err="1"/>
              <a:t>environment</a:t>
            </a:r>
            <a:r>
              <a:rPr lang="fr-FR" sz="2400" dirty="0"/>
              <a:t>, etc.)</a:t>
            </a:r>
            <a:endParaRPr lang="en-GB" sz="2400" dirty="0"/>
          </a:p>
        </p:txBody>
      </p:sp>
      <p:sp>
        <p:nvSpPr>
          <p:cNvPr id="15" name="Minus Sign 14">
            <a:extLst>
              <a:ext uri="{FF2B5EF4-FFF2-40B4-BE49-F238E27FC236}">
                <a16:creationId xmlns:a16="http://schemas.microsoft.com/office/drawing/2014/main" id="{8B8F4EEC-E4CB-47DC-8707-8FECE127644F}"/>
              </a:ext>
            </a:extLst>
          </p:cNvPr>
          <p:cNvSpPr/>
          <p:nvPr/>
        </p:nvSpPr>
        <p:spPr>
          <a:xfrm>
            <a:off x="7916119" y="4098841"/>
            <a:ext cx="775504" cy="593321"/>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5FEC3F86-421A-4574-A30D-F00BA0E0A5E9}"/>
              </a:ext>
            </a:extLst>
          </p:cNvPr>
          <p:cNvSpPr txBox="1"/>
          <p:nvPr/>
        </p:nvSpPr>
        <p:spPr>
          <a:xfrm>
            <a:off x="1237108" y="3139136"/>
            <a:ext cx="2711789" cy="523220"/>
          </a:xfrm>
          <a:prstGeom prst="rect">
            <a:avLst/>
          </a:prstGeom>
          <a:noFill/>
        </p:spPr>
        <p:txBody>
          <a:bodyPr wrap="square" rtlCol="0">
            <a:spAutoFit/>
          </a:bodyPr>
          <a:lstStyle/>
          <a:p>
            <a:pPr algn="ctr"/>
            <a:r>
              <a:rPr lang="en-GB" sz="2800" dirty="0"/>
              <a:t>7 cats</a:t>
            </a:r>
          </a:p>
        </p:txBody>
      </p:sp>
      <p:sp>
        <p:nvSpPr>
          <p:cNvPr id="17" name="TextBox 16">
            <a:extLst>
              <a:ext uri="{FF2B5EF4-FFF2-40B4-BE49-F238E27FC236}">
                <a16:creationId xmlns:a16="http://schemas.microsoft.com/office/drawing/2014/main" id="{B0B97B1B-75F7-494C-83D5-66820115CA89}"/>
              </a:ext>
            </a:extLst>
          </p:cNvPr>
          <p:cNvSpPr txBox="1"/>
          <p:nvPr/>
        </p:nvSpPr>
        <p:spPr>
          <a:xfrm>
            <a:off x="4740105" y="3139136"/>
            <a:ext cx="2711789" cy="523220"/>
          </a:xfrm>
          <a:prstGeom prst="rect">
            <a:avLst/>
          </a:prstGeom>
          <a:noFill/>
        </p:spPr>
        <p:txBody>
          <a:bodyPr wrap="square" rtlCol="0">
            <a:spAutoFit/>
          </a:bodyPr>
          <a:lstStyle/>
          <a:p>
            <a:pPr algn="ctr"/>
            <a:r>
              <a:rPr lang="en-GB" sz="2800" dirty="0"/>
              <a:t>3 types of kibbles</a:t>
            </a:r>
          </a:p>
        </p:txBody>
      </p:sp>
      <p:sp>
        <p:nvSpPr>
          <p:cNvPr id="18" name="TextBox 17">
            <a:extLst>
              <a:ext uri="{FF2B5EF4-FFF2-40B4-BE49-F238E27FC236}">
                <a16:creationId xmlns:a16="http://schemas.microsoft.com/office/drawing/2014/main" id="{0952BFED-679A-47F0-BE9F-441EC44B9E2D}"/>
              </a:ext>
            </a:extLst>
          </p:cNvPr>
          <p:cNvSpPr txBox="1"/>
          <p:nvPr/>
        </p:nvSpPr>
        <p:spPr>
          <a:xfrm>
            <a:off x="8318643" y="3139136"/>
            <a:ext cx="2711789" cy="523220"/>
          </a:xfrm>
          <a:prstGeom prst="rect">
            <a:avLst/>
          </a:prstGeom>
          <a:noFill/>
        </p:spPr>
        <p:txBody>
          <a:bodyPr wrap="square" rtlCol="0">
            <a:spAutoFit/>
          </a:bodyPr>
          <a:lstStyle/>
          <a:p>
            <a:pPr algn="ctr"/>
            <a:r>
              <a:rPr lang="en-GB" sz="2800" dirty="0"/>
              <a:t>79 recordings</a:t>
            </a:r>
          </a:p>
        </p:txBody>
      </p:sp>
    </p:spTree>
    <p:extLst>
      <p:ext uri="{BB962C8B-B14F-4D97-AF65-F5344CB8AC3E}">
        <p14:creationId xmlns:p14="http://schemas.microsoft.com/office/powerpoint/2010/main" val="308468011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2461</TotalTime>
  <Words>3034</Words>
  <Application>Microsoft Office PowerPoint</Application>
  <PresentationFormat>Grand écran</PresentationFormat>
  <Paragraphs>324</Paragraphs>
  <Slides>31</Slides>
  <Notes>31</Notes>
  <HiddenSlides>0</HiddenSlides>
  <MMClips>3</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31</vt:i4>
      </vt:variant>
    </vt:vector>
  </HeadingPairs>
  <TitlesOfParts>
    <vt:vector size="38" baseType="lpstr">
      <vt:lpstr>Abadi</vt:lpstr>
      <vt:lpstr>Aharoni</vt:lpstr>
      <vt:lpstr>Arial</vt:lpstr>
      <vt:lpstr>Calibri</vt:lpstr>
      <vt:lpstr>Calibri Light</vt:lpstr>
      <vt:lpstr>CentraNo1-Book</vt:lpstr>
      <vt:lpstr>Thème Office</vt:lpstr>
      <vt:lpstr>Cats acoustic data Project</vt:lpstr>
      <vt:lpstr>Company</vt:lpstr>
      <vt:lpstr>Context</vt:lpstr>
      <vt:lpstr>Présentation PowerPoint</vt:lpstr>
      <vt:lpstr>Présentation PowerPoint</vt:lpstr>
      <vt:lpstr>Présentation PowerPoint</vt:lpstr>
      <vt:lpstr>I. B. Visualisation</vt:lpstr>
      <vt:lpstr>I. C. Processing</vt:lpstr>
      <vt:lpstr>II. Counting events  A. Creation of a new data set</vt:lpstr>
      <vt:lpstr>II. A. Creation of a new data set</vt:lpstr>
      <vt:lpstr>II. B. Amplitude - Method</vt:lpstr>
      <vt:lpstr>II. B. Amplitude - Results</vt:lpstr>
      <vt:lpstr>II. C. Machine Learning</vt:lpstr>
      <vt:lpstr>II. C. Machine Learning</vt:lpstr>
      <vt:lpstr>II. C. Machine Learning</vt:lpstr>
      <vt:lpstr>II. C. Machine Learning</vt:lpstr>
      <vt:lpstr>II. C. Machine Learning – Model application</vt:lpstr>
      <vt:lpstr>II. C. Machine Learning – Model application</vt:lpstr>
      <vt:lpstr>II. C. Machine Learning – Model application</vt:lpstr>
      <vt:lpstr>Improvements &amp; Leads</vt:lpstr>
      <vt:lpstr>Conclusion</vt:lpstr>
      <vt:lpstr>THANK YOU</vt:lpstr>
      <vt:lpstr>Présentation PowerPoint</vt:lpstr>
      <vt:lpstr>I. Data Quality – Processing  B. ICA</vt:lpstr>
      <vt:lpstr>I. Data Quality   C. Functional data analysis</vt:lpstr>
      <vt:lpstr>II. Counting events  B. Labelling</vt:lpstr>
      <vt:lpstr>II. Counting events   C. Break detection methodology</vt:lpstr>
      <vt:lpstr>II. Counting events   C. Break detection methodology – manual method</vt:lpstr>
      <vt:lpstr>II. Counting events   C. Break detection methodology - application of the random forest model</vt:lpstr>
      <vt:lpstr>II. Counting events   C. Break detection methodology - application of the random forest model</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Cats acoustic data Project</dc:title>
  <dc:creator>Audrey Bony</dc:creator>
  <cp:lastModifiedBy>Anne-Victoire Lagroy de Croutte de Saint Martin</cp:lastModifiedBy>
  <cp:revision>158</cp:revision>
  <cp:lastPrinted>2021-02-04T18:53:25Z</cp:lastPrinted>
  <dcterms:created xsi:type="dcterms:W3CDTF">2021-01-27T09:49:50Z</dcterms:created>
  <dcterms:modified xsi:type="dcterms:W3CDTF">2021-02-04T20:46:28Z</dcterms:modified>
</cp:coreProperties>
</file>